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0"/>
  </p:notesMasterIdLst>
  <p:sldIdLst>
    <p:sldId id="256" r:id="rId2"/>
    <p:sldId id="257" r:id="rId3"/>
    <p:sldId id="401" r:id="rId4"/>
    <p:sldId id="402" r:id="rId5"/>
    <p:sldId id="407" r:id="rId6"/>
    <p:sldId id="403" r:id="rId7"/>
    <p:sldId id="404" r:id="rId8"/>
    <p:sldId id="408" r:id="rId9"/>
    <p:sldId id="405" r:id="rId10"/>
    <p:sldId id="410" r:id="rId11"/>
    <p:sldId id="406" r:id="rId12"/>
    <p:sldId id="409" r:id="rId13"/>
    <p:sldId id="411" r:id="rId14"/>
    <p:sldId id="412" r:id="rId15"/>
    <p:sldId id="413" r:id="rId16"/>
    <p:sldId id="414" r:id="rId17"/>
    <p:sldId id="415" r:id="rId18"/>
    <p:sldId id="4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1476" autoAdjust="0"/>
  </p:normalViewPr>
  <p:slideViewPr>
    <p:cSldViewPr snapToGrid="0">
      <p:cViewPr varScale="1">
        <p:scale>
          <a:sx n="62" d="100"/>
          <a:sy n="62" d="100"/>
        </p:scale>
        <p:origin x="79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78EA2-56DA-7644-B190-6D61C255D509}" type="doc">
      <dgm:prSet loTypeId="urn:microsoft.com/office/officeart/2005/8/layout/radial3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896C273-0BCF-B343-86DA-5F0B63724E64}">
      <dgm:prSet phldrT="[Text]" custT="1"/>
      <dgm:spPr/>
      <dgm:t>
        <a:bodyPr/>
        <a:lstStyle/>
        <a:p>
          <a:r>
            <a:rPr lang="en-US" sz="2800" dirty="0"/>
            <a:t>Big Data Sources</a:t>
          </a:r>
        </a:p>
      </dgm:t>
    </dgm:pt>
    <dgm:pt modelId="{457708EA-8336-6742-B1F4-33BE77DBD861}" type="parTrans" cxnId="{A6F68FE9-6D75-9840-81DF-8EA0936945AF}">
      <dgm:prSet/>
      <dgm:spPr/>
      <dgm:t>
        <a:bodyPr/>
        <a:lstStyle/>
        <a:p>
          <a:endParaRPr lang="en-US"/>
        </a:p>
      </dgm:t>
    </dgm:pt>
    <dgm:pt modelId="{88B5E071-524C-6646-8F27-A3B89EA28894}" type="sibTrans" cxnId="{A6F68FE9-6D75-9840-81DF-8EA0936945AF}">
      <dgm:prSet/>
      <dgm:spPr/>
      <dgm:t>
        <a:bodyPr/>
        <a:lstStyle/>
        <a:p>
          <a:endParaRPr lang="en-US"/>
        </a:p>
      </dgm:t>
    </dgm:pt>
    <dgm:pt modelId="{4EEB78C4-3E0D-524B-8B4C-9953ED497FFC}">
      <dgm:prSet phldrT="[Text]" custT="1"/>
      <dgm:spPr/>
      <dgm:t>
        <a:bodyPr/>
        <a:lstStyle/>
        <a:p>
          <a:r>
            <a:rPr lang="en-US" sz="2600" dirty="0"/>
            <a:t>People</a:t>
          </a:r>
        </a:p>
        <a:p>
          <a:r>
            <a:rPr lang="en-US" sz="2000" dirty="0"/>
            <a:t>(social Media) </a:t>
          </a:r>
        </a:p>
      </dgm:t>
    </dgm:pt>
    <dgm:pt modelId="{92F08BE4-FC18-8948-BE89-D4D1D24281E1}" type="parTrans" cxnId="{72A3D292-6D52-B740-A4A0-CBFCE00C6EFA}">
      <dgm:prSet/>
      <dgm:spPr/>
      <dgm:t>
        <a:bodyPr/>
        <a:lstStyle/>
        <a:p>
          <a:endParaRPr lang="en-US"/>
        </a:p>
      </dgm:t>
    </dgm:pt>
    <dgm:pt modelId="{6B0D3E6C-9D5B-5A42-8B0B-F795070C3157}" type="sibTrans" cxnId="{72A3D292-6D52-B740-A4A0-CBFCE00C6EFA}">
      <dgm:prSet/>
      <dgm:spPr/>
      <dgm:t>
        <a:bodyPr/>
        <a:lstStyle/>
        <a:p>
          <a:endParaRPr lang="en-US"/>
        </a:p>
      </dgm:t>
    </dgm:pt>
    <dgm:pt modelId="{F5A3F633-1A00-E942-9187-F9A5EE77B864}">
      <dgm:prSet phldrT="[Text]" custT="1"/>
      <dgm:spPr/>
      <dgm:t>
        <a:bodyPr/>
        <a:lstStyle/>
        <a:p>
          <a:r>
            <a:rPr lang="en-US" sz="2400" dirty="0"/>
            <a:t>Organizational</a:t>
          </a:r>
        </a:p>
        <a:p>
          <a:r>
            <a:rPr lang="en-US" sz="2600" dirty="0"/>
            <a:t>Data </a:t>
          </a:r>
        </a:p>
      </dgm:t>
    </dgm:pt>
    <dgm:pt modelId="{2E3658D5-2266-0E45-8901-73B2E1253697}" type="parTrans" cxnId="{54C6A7D0-DA81-AB44-8B42-8F00C9B582EB}">
      <dgm:prSet/>
      <dgm:spPr/>
      <dgm:t>
        <a:bodyPr/>
        <a:lstStyle/>
        <a:p>
          <a:endParaRPr lang="en-US"/>
        </a:p>
      </dgm:t>
    </dgm:pt>
    <dgm:pt modelId="{C7DC02A0-F2C0-BF47-B33D-B49FD986EC34}" type="sibTrans" cxnId="{54C6A7D0-DA81-AB44-8B42-8F00C9B582EB}">
      <dgm:prSet/>
      <dgm:spPr/>
      <dgm:t>
        <a:bodyPr/>
        <a:lstStyle/>
        <a:p>
          <a:endParaRPr lang="en-US"/>
        </a:p>
      </dgm:t>
    </dgm:pt>
    <dgm:pt modelId="{0AAD6D8B-4D1D-ED4F-9DE5-522FCFF98BDE}">
      <dgm:prSet phldrT="[Text]" custT="1"/>
      <dgm:spPr/>
      <dgm:t>
        <a:bodyPr/>
        <a:lstStyle/>
        <a:p>
          <a:r>
            <a:rPr lang="en-US" sz="2400" dirty="0"/>
            <a:t>Sensors</a:t>
          </a:r>
        </a:p>
        <a:p>
          <a:r>
            <a:rPr lang="en-US" sz="2000" dirty="0"/>
            <a:t>(Machine Data)</a:t>
          </a:r>
          <a:r>
            <a:rPr lang="en-US" sz="2000" baseline="0" dirty="0"/>
            <a:t> </a:t>
          </a:r>
          <a:endParaRPr lang="en-US" sz="2000" dirty="0"/>
        </a:p>
      </dgm:t>
    </dgm:pt>
    <dgm:pt modelId="{86DCD759-8977-004C-84C1-1CE74E1D05A1}" type="parTrans" cxnId="{17C4EAF2-514E-AA42-A0AE-6D196AB0B0F1}">
      <dgm:prSet/>
      <dgm:spPr/>
      <dgm:t>
        <a:bodyPr/>
        <a:lstStyle/>
        <a:p>
          <a:endParaRPr lang="en-US"/>
        </a:p>
      </dgm:t>
    </dgm:pt>
    <dgm:pt modelId="{7DD31687-6EBD-AA42-A528-3E25DDEC778B}" type="sibTrans" cxnId="{17C4EAF2-514E-AA42-A0AE-6D196AB0B0F1}">
      <dgm:prSet/>
      <dgm:spPr/>
      <dgm:t>
        <a:bodyPr/>
        <a:lstStyle/>
        <a:p>
          <a:endParaRPr lang="en-US"/>
        </a:p>
      </dgm:t>
    </dgm:pt>
    <dgm:pt modelId="{25322B7F-B754-B84D-88C3-5C7283CE4D69}" type="pres">
      <dgm:prSet presAssocID="{A0E78EA2-56DA-7644-B190-6D61C255D509}" presName="composite" presStyleCnt="0">
        <dgm:presLayoutVars>
          <dgm:chMax val="1"/>
          <dgm:dir/>
          <dgm:resizeHandles val="exact"/>
        </dgm:presLayoutVars>
      </dgm:prSet>
      <dgm:spPr/>
    </dgm:pt>
    <dgm:pt modelId="{510DD8C6-EB38-C24F-8D16-DDC5E265C86C}" type="pres">
      <dgm:prSet presAssocID="{A0E78EA2-56DA-7644-B190-6D61C255D509}" presName="radial" presStyleCnt="0">
        <dgm:presLayoutVars>
          <dgm:animLvl val="ctr"/>
        </dgm:presLayoutVars>
      </dgm:prSet>
      <dgm:spPr/>
    </dgm:pt>
    <dgm:pt modelId="{5E8FC2AB-AA43-ED4D-A68F-50475E913752}" type="pres">
      <dgm:prSet presAssocID="{B896C273-0BCF-B343-86DA-5F0B63724E64}" presName="centerShape" presStyleLbl="vennNode1" presStyleIdx="0" presStyleCnt="4"/>
      <dgm:spPr/>
    </dgm:pt>
    <dgm:pt modelId="{663DE6E0-35BF-104C-8E9E-AE4E28EF036C}" type="pres">
      <dgm:prSet presAssocID="{4EEB78C4-3E0D-524B-8B4C-9953ED497FFC}" presName="node" presStyleLbl="vennNode1" presStyleIdx="1" presStyleCnt="4" custScaleX="164833" custScaleY="164833">
        <dgm:presLayoutVars>
          <dgm:bulletEnabled val="1"/>
        </dgm:presLayoutVars>
      </dgm:prSet>
      <dgm:spPr/>
    </dgm:pt>
    <dgm:pt modelId="{C48533A7-80F7-804C-967F-6A3F2BDC0085}" type="pres">
      <dgm:prSet presAssocID="{F5A3F633-1A00-E942-9187-F9A5EE77B864}" presName="node" presStyleLbl="vennNode1" presStyleIdx="2" presStyleCnt="4" custScaleX="164833" custScaleY="164833">
        <dgm:presLayoutVars>
          <dgm:bulletEnabled val="1"/>
        </dgm:presLayoutVars>
      </dgm:prSet>
      <dgm:spPr/>
    </dgm:pt>
    <dgm:pt modelId="{432FCC10-5E02-BF43-A24D-FD914BC171B9}" type="pres">
      <dgm:prSet presAssocID="{0AAD6D8B-4D1D-ED4F-9DE5-522FCFF98BDE}" presName="node" presStyleLbl="vennNode1" presStyleIdx="3" presStyleCnt="4" custScaleX="164833" custScaleY="164833">
        <dgm:presLayoutVars>
          <dgm:bulletEnabled val="1"/>
        </dgm:presLayoutVars>
      </dgm:prSet>
      <dgm:spPr/>
    </dgm:pt>
  </dgm:ptLst>
  <dgm:cxnLst>
    <dgm:cxn modelId="{005EF214-E6FC-7345-AC5A-E818B50E3DE6}" type="presOf" srcId="{B896C273-0BCF-B343-86DA-5F0B63724E64}" destId="{5E8FC2AB-AA43-ED4D-A68F-50475E913752}" srcOrd="0" destOrd="0" presId="urn:microsoft.com/office/officeart/2005/8/layout/radial3"/>
    <dgm:cxn modelId="{02698379-7232-3642-ADB4-9FB67D0F2A2F}" type="presOf" srcId="{A0E78EA2-56DA-7644-B190-6D61C255D509}" destId="{25322B7F-B754-B84D-88C3-5C7283CE4D69}" srcOrd="0" destOrd="0" presId="urn:microsoft.com/office/officeart/2005/8/layout/radial3"/>
    <dgm:cxn modelId="{72A3D292-6D52-B740-A4A0-CBFCE00C6EFA}" srcId="{B896C273-0BCF-B343-86DA-5F0B63724E64}" destId="{4EEB78C4-3E0D-524B-8B4C-9953ED497FFC}" srcOrd="0" destOrd="0" parTransId="{92F08BE4-FC18-8948-BE89-D4D1D24281E1}" sibTransId="{6B0D3E6C-9D5B-5A42-8B0B-F795070C3157}"/>
    <dgm:cxn modelId="{7BCD43C2-B177-9C48-912B-0D47D9C2BF39}" type="presOf" srcId="{F5A3F633-1A00-E942-9187-F9A5EE77B864}" destId="{C48533A7-80F7-804C-967F-6A3F2BDC0085}" srcOrd="0" destOrd="0" presId="urn:microsoft.com/office/officeart/2005/8/layout/radial3"/>
    <dgm:cxn modelId="{54C6A7D0-DA81-AB44-8B42-8F00C9B582EB}" srcId="{B896C273-0BCF-B343-86DA-5F0B63724E64}" destId="{F5A3F633-1A00-E942-9187-F9A5EE77B864}" srcOrd="1" destOrd="0" parTransId="{2E3658D5-2266-0E45-8901-73B2E1253697}" sibTransId="{C7DC02A0-F2C0-BF47-B33D-B49FD986EC34}"/>
    <dgm:cxn modelId="{D40A65D9-E500-8B41-8795-3F68A426821F}" type="presOf" srcId="{4EEB78C4-3E0D-524B-8B4C-9953ED497FFC}" destId="{663DE6E0-35BF-104C-8E9E-AE4E28EF036C}" srcOrd="0" destOrd="0" presId="urn:microsoft.com/office/officeart/2005/8/layout/radial3"/>
    <dgm:cxn modelId="{52689AE1-6791-B74C-B780-27A53D8166C9}" type="presOf" srcId="{0AAD6D8B-4D1D-ED4F-9DE5-522FCFF98BDE}" destId="{432FCC10-5E02-BF43-A24D-FD914BC171B9}" srcOrd="0" destOrd="0" presId="urn:microsoft.com/office/officeart/2005/8/layout/radial3"/>
    <dgm:cxn modelId="{A6F68FE9-6D75-9840-81DF-8EA0936945AF}" srcId="{A0E78EA2-56DA-7644-B190-6D61C255D509}" destId="{B896C273-0BCF-B343-86DA-5F0B63724E64}" srcOrd="0" destOrd="0" parTransId="{457708EA-8336-6742-B1F4-33BE77DBD861}" sibTransId="{88B5E071-524C-6646-8F27-A3B89EA28894}"/>
    <dgm:cxn modelId="{17C4EAF2-514E-AA42-A0AE-6D196AB0B0F1}" srcId="{B896C273-0BCF-B343-86DA-5F0B63724E64}" destId="{0AAD6D8B-4D1D-ED4F-9DE5-522FCFF98BDE}" srcOrd="2" destOrd="0" parTransId="{86DCD759-8977-004C-84C1-1CE74E1D05A1}" sibTransId="{7DD31687-6EBD-AA42-A528-3E25DDEC778B}"/>
    <dgm:cxn modelId="{D877D7E7-CAE4-E64D-8884-9A7C4AD13E79}" type="presParOf" srcId="{25322B7F-B754-B84D-88C3-5C7283CE4D69}" destId="{510DD8C6-EB38-C24F-8D16-DDC5E265C86C}" srcOrd="0" destOrd="0" presId="urn:microsoft.com/office/officeart/2005/8/layout/radial3"/>
    <dgm:cxn modelId="{D6D3C550-1C60-5B43-AEA6-B2F985D34BCC}" type="presParOf" srcId="{510DD8C6-EB38-C24F-8D16-DDC5E265C86C}" destId="{5E8FC2AB-AA43-ED4D-A68F-50475E913752}" srcOrd="0" destOrd="0" presId="urn:microsoft.com/office/officeart/2005/8/layout/radial3"/>
    <dgm:cxn modelId="{DFDBADDF-7919-1D42-A7E2-00DEE0469FC8}" type="presParOf" srcId="{510DD8C6-EB38-C24F-8D16-DDC5E265C86C}" destId="{663DE6E0-35BF-104C-8E9E-AE4E28EF036C}" srcOrd="1" destOrd="0" presId="urn:microsoft.com/office/officeart/2005/8/layout/radial3"/>
    <dgm:cxn modelId="{46519E6B-8D14-5540-9DB6-5602D49BD78D}" type="presParOf" srcId="{510DD8C6-EB38-C24F-8D16-DDC5E265C86C}" destId="{C48533A7-80F7-804C-967F-6A3F2BDC0085}" srcOrd="2" destOrd="0" presId="urn:microsoft.com/office/officeart/2005/8/layout/radial3"/>
    <dgm:cxn modelId="{DA63B447-31FD-6A45-B3C1-1B79426A5542}" type="presParOf" srcId="{510DD8C6-EB38-C24F-8D16-DDC5E265C86C}" destId="{432FCC10-5E02-BF43-A24D-FD914BC171B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FC2AB-AA43-ED4D-A68F-50475E913752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Big Data Sources</a:t>
          </a:r>
        </a:p>
      </dsp:txBody>
      <dsp:txXfrm>
        <a:off x="2887211" y="2073913"/>
        <a:ext cx="2353576" cy="2353576"/>
      </dsp:txXfrm>
    </dsp:sp>
    <dsp:sp modelId="{663DE6E0-35BF-104C-8E9E-AE4E28EF036C}">
      <dsp:nvSpPr>
        <dsp:cNvPr id="0" name=""/>
        <dsp:cNvSpPr/>
      </dsp:nvSpPr>
      <dsp:spPr>
        <a:xfrm>
          <a:off x="2692400" y="-286370"/>
          <a:ext cx="2743199" cy="274319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People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(social Media) </a:t>
          </a:r>
        </a:p>
      </dsp:txBody>
      <dsp:txXfrm>
        <a:off x="3094132" y="115362"/>
        <a:ext cx="1939735" cy="1939735"/>
      </dsp:txXfrm>
    </dsp:sp>
    <dsp:sp modelId="{C48533A7-80F7-804C-967F-6A3F2BDC0085}">
      <dsp:nvSpPr>
        <dsp:cNvPr id="0" name=""/>
        <dsp:cNvSpPr/>
      </dsp:nvSpPr>
      <dsp:spPr>
        <a:xfrm>
          <a:off x="4567755" y="2961838"/>
          <a:ext cx="2743199" cy="274319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Organizational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</a:t>
          </a:r>
        </a:p>
      </dsp:txBody>
      <dsp:txXfrm>
        <a:off x="4969487" y="3363570"/>
        <a:ext cx="1939735" cy="1939735"/>
      </dsp:txXfrm>
    </dsp:sp>
    <dsp:sp modelId="{432FCC10-5E02-BF43-A24D-FD914BC171B9}">
      <dsp:nvSpPr>
        <dsp:cNvPr id="0" name=""/>
        <dsp:cNvSpPr/>
      </dsp:nvSpPr>
      <dsp:spPr>
        <a:xfrm>
          <a:off x="817045" y="2961838"/>
          <a:ext cx="2743199" cy="274319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Sensors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(Machine Data)</a:t>
          </a:r>
          <a:r>
            <a:rPr lang="en-US" sz="2000" kern="1200" baseline="0" dirty="0"/>
            <a:t> </a:t>
          </a:r>
          <a:endParaRPr lang="en-US" sz="2000" kern="1200" dirty="0"/>
        </a:p>
      </dsp:txBody>
      <dsp:txXfrm>
        <a:off x="1218777" y="3363570"/>
        <a:ext cx="1939735" cy="1939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3663" y="4403725"/>
            <a:ext cx="6750050" cy="466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711" tIns="46357" rIns="92711" bIns="46357"/>
          <a:lstStyle/>
          <a:p>
            <a:endParaRPr lang="en-US" altLang="en-US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149.165.168.156:8888</a:t>
            </a:r>
          </a:p>
          <a:p>
            <a:r>
              <a:rPr lang="en-US" dirty="0"/>
              <a:t>   176 </a:t>
            </a:r>
            <a:r>
              <a:rPr lang="en-US" dirty="0" err="1"/>
              <a:t>paul</a:t>
            </a:r>
            <a:r>
              <a:rPr lang="en-US" dirty="0"/>
              <a:t> rad</a:t>
            </a:r>
          </a:p>
          <a:p>
            <a:r>
              <a:rPr lang="en-US" dirty="0"/>
              <a:t>opencloudinstitute2017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994900" y="2552700"/>
            <a:ext cx="3581400" cy="609600"/>
          </a:xfrm>
        </p:spPr>
        <p:txBody>
          <a:bodyPr>
            <a:normAutofit/>
          </a:bodyPr>
          <a:lstStyle>
            <a:lvl1pPr marL="114300" indent="0">
              <a:buNone/>
              <a:defRPr sz="1200" baseline="0">
                <a:solidFill>
                  <a:schemeClr val="bg1"/>
                </a:solidFill>
              </a:defRPr>
            </a:lvl1pPr>
            <a:lvl2pPr marL="41148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325880" indent="0">
              <a:buNone/>
              <a:defRPr/>
            </a:lvl5pPr>
          </a:lstStyle>
          <a:p>
            <a:pPr lvl="0"/>
            <a:r>
              <a:rPr lang="en-US" dirty="0"/>
              <a:t>Access Innovations, Inc..                12/11/2013</a:t>
            </a:r>
          </a:p>
        </p:txBody>
      </p:sp>
    </p:spTree>
    <p:extLst>
      <p:ext uri="{BB962C8B-B14F-4D97-AF65-F5344CB8AC3E}">
        <p14:creationId xmlns:p14="http://schemas.microsoft.com/office/powerpoint/2010/main" val="160966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kinsey.com/mgi/overview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Information Systems and Cyber Security, College of Business School </a:t>
            </a:r>
          </a:p>
          <a:p>
            <a:pPr algn="r"/>
            <a:r>
              <a:rPr lang="en-US" sz="1800" dirty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Data: 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second, on average, around </a:t>
            </a:r>
            <a:r>
              <a:rPr lang="en-US" b="1" dirty="0"/>
              <a:t>6,000 tweets</a:t>
            </a:r>
            <a:r>
              <a:rPr lang="en-US" dirty="0"/>
              <a:t> are tweeted on Twitter, which corresponds to over </a:t>
            </a:r>
            <a:r>
              <a:rPr lang="en-US" b="1" dirty="0"/>
              <a:t>350,000 tweets</a:t>
            </a:r>
            <a:r>
              <a:rPr lang="en-US" dirty="0"/>
              <a:t> sent per minute, </a:t>
            </a:r>
            <a:r>
              <a:rPr lang="en-US" b="1" dirty="0"/>
              <a:t>500 million tweets</a:t>
            </a:r>
            <a:r>
              <a:rPr lang="en-US" dirty="0"/>
              <a:t> per day and around </a:t>
            </a:r>
            <a:r>
              <a:rPr lang="en-US" b="1" dirty="0"/>
              <a:t>200 billion tweets</a:t>
            </a:r>
            <a:r>
              <a:rPr lang="en-US" dirty="0"/>
              <a:t> per year. On average, around </a:t>
            </a:r>
            <a:r>
              <a:rPr lang="en-US" b="1" dirty="0"/>
              <a:t>6,000 tweets</a:t>
            </a:r>
            <a:r>
              <a:rPr lang="en-US" dirty="0"/>
              <a:t> are tweeted on twitter every second.</a:t>
            </a:r>
          </a:p>
          <a:p>
            <a:endParaRPr lang="en-US" dirty="0"/>
          </a:p>
          <a:p>
            <a:r>
              <a:rPr lang="en-US" dirty="0"/>
              <a:t>The total number of people who use </a:t>
            </a:r>
            <a:r>
              <a:rPr lang="en-US" b="1" dirty="0"/>
              <a:t>YouTube</a:t>
            </a:r>
            <a:r>
              <a:rPr lang="en-US" dirty="0"/>
              <a:t> – 1,300,000,000. 300 hours of </a:t>
            </a:r>
            <a:r>
              <a:rPr lang="en-US" b="1" dirty="0"/>
              <a:t>video</a:t>
            </a:r>
            <a:r>
              <a:rPr lang="en-US" dirty="0"/>
              <a:t> are uploaded to </a:t>
            </a:r>
            <a:r>
              <a:rPr lang="en-US" b="1" dirty="0"/>
              <a:t>YouTube</a:t>
            </a:r>
            <a:r>
              <a:rPr lang="en-US" dirty="0"/>
              <a:t> every minute! Almost 5 billion </a:t>
            </a:r>
            <a:r>
              <a:rPr lang="en-US" b="1" dirty="0"/>
              <a:t>videos</a:t>
            </a:r>
            <a:r>
              <a:rPr lang="en-US" dirty="0"/>
              <a:t> are watched on </a:t>
            </a:r>
            <a:r>
              <a:rPr lang="en-US" b="1" dirty="0" err="1"/>
              <a:t>Youtube</a:t>
            </a:r>
            <a:r>
              <a:rPr lang="en-US" dirty="0"/>
              <a:t> every single </a:t>
            </a:r>
            <a:r>
              <a:rPr lang="en-US" b="1" dirty="0"/>
              <a:t>day</a:t>
            </a:r>
            <a:r>
              <a:rPr lang="en-US" dirty="0"/>
              <a:t>. In an average month, 8 out of 10 18-49 year-olds watch </a:t>
            </a:r>
            <a:r>
              <a:rPr lang="en-US" b="1" dirty="0"/>
              <a:t>YouTube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1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321050" y="1398544"/>
            <a:ext cx="5226050" cy="3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52" tIns="46826" rIns="90052" bIns="46826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1125"/>
              </a:spcBef>
            </a:pPr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333659" y="1293827"/>
            <a:ext cx="5942573" cy="4554340"/>
            <a:chOff x="219076" y="1957388"/>
            <a:chExt cx="5371859" cy="3995496"/>
          </a:xfrm>
        </p:grpSpPr>
        <p:sp>
          <p:nvSpPr>
            <p:cNvPr id="12" name="Oval 11"/>
            <p:cNvSpPr/>
            <p:nvPr/>
          </p:nvSpPr>
          <p:spPr bwMode="auto">
            <a:xfrm>
              <a:off x="1258389" y="2118887"/>
              <a:ext cx="3139621" cy="3186486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965200">
                <a:schemeClr val="accent1">
                  <a:satMod val="175000"/>
                  <a:alpha val="40000"/>
                </a:schemeClr>
              </a:glow>
              <a:softEdge rad="1270000"/>
            </a:effectLst>
          </p:spPr>
          <p:txBody>
            <a:bodyPr lIns="92075" tIns="46038" rIns="92075" bIns="46038"/>
            <a:lstStyle/>
            <a:p>
              <a:pPr>
                <a:defRPr/>
              </a:pPr>
              <a:endParaRPr lang="en-US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295" name="Rectangle 9"/>
            <p:cNvSpPr>
              <a:spLocks noChangeArrowheads="1"/>
            </p:cNvSpPr>
            <p:nvPr/>
          </p:nvSpPr>
          <p:spPr bwMode="auto">
            <a:xfrm>
              <a:off x="219076" y="2243139"/>
              <a:ext cx="1573213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2" tIns="40822" rIns="81642" bIns="40822">
              <a:spAutoFit/>
            </a:bodyPr>
            <a:lstStyle>
              <a:lvl1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Aft>
                  <a:spcPts val="1075"/>
                </a:spcAft>
              </a:pPr>
              <a:endParaRPr lang="en-US" altLang="en-US" sz="1300"/>
            </a:p>
          </p:txBody>
        </p:sp>
        <p:sp>
          <p:nvSpPr>
            <p:cNvPr id="12296" name="Rectangle 9"/>
            <p:cNvSpPr>
              <a:spLocks noChangeArrowheads="1"/>
            </p:cNvSpPr>
            <p:nvPr/>
          </p:nvSpPr>
          <p:spPr bwMode="auto">
            <a:xfrm>
              <a:off x="298451" y="4460876"/>
              <a:ext cx="1814513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2" tIns="40822" rIns="81642" bIns="40822">
              <a:spAutoFit/>
            </a:bodyPr>
            <a:lstStyle>
              <a:lvl1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Aft>
                  <a:spcPts val="1075"/>
                </a:spcAft>
              </a:pPr>
              <a:endParaRPr lang="en-US" altLang="en-US" sz="1300"/>
            </a:p>
          </p:txBody>
        </p:sp>
        <p:sp>
          <p:nvSpPr>
            <p:cNvPr id="12297" name="Rectangle 9"/>
            <p:cNvSpPr>
              <a:spLocks noChangeArrowheads="1"/>
            </p:cNvSpPr>
            <p:nvPr/>
          </p:nvSpPr>
          <p:spPr bwMode="auto">
            <a:xfrm>
              <a:off x="2846389" y="2243139"/>
              <a:ext cx="2706687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2" tIns="40822" rIns="81642" bIns="40822">
              <a:spAutoFit/>
            </a:bodyPr>
            <a:lstStyle>
              <a:lvl1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Aft>
                  <a:spcPts val="1075"/>
                </a:spcAft>
              </a:pPr>
              <a:endParaRPr lang="en-US" altLang="en-US" sz="1300"/>
            </a:p>
          </p:txBody>
        </p:sp>
        <p:grpSp>
          <p:nvGrpSpPr>
            <p:cNvPr id="2" name="Group 7"/>
            <p:cNvGrpSpPr>
              <a:grpSpLocks/>
            </p:cNvGrpSpPr>
            <p:nvPr/>
          </p:nvGrpSpPr>
          <p:grpSpPr bwMode="auto">
            <a:xfrm>
              <a:off x="411163" y="1957388"/>
              <a:ext cx="2500312" cy="1720850"/>
              <a:chOff x="1563764" y="1449683"/>
              <a:chExt cx="2500136" cy="1720892"/>
            </a:xfrm>
          </p:grpSpPr>
          <p:grpSp>
            <p:nvGrpSpPr>
              <p:cNvPr id="12379" name="Group 6"/>
              <p:cNvGrpSpPr>
                <a:grpSpLocks/>
              </p:cNvGrpSpPr>
              <p:nvPr/>
            </p:nvGrpSpPr>
            <p:grpSpPr bwMode="auto">
              <a:xfrm>
                <a:off x="2659062" y="1822754"/>
                <a:ext cx="1287371" cy="1347821"/>
                <a:chOff x="2659062" y="1822754"/>
                <a:chExt cx="1287371" cy="1347821"/>
              </a:xfrm>
            </p:grpSpPr>
            <p:sp>
              <p:nvSpPr>
                <p:cNvPr id="253" name="Freeform 14"/>
                <p:cNvSpPr>
                  <a:spLocks/>
                </p:cNvSpPr>
                <p:nvPr/>
              </p:nvSpPr>
              <p:spPr bwMode="auto">
                <a:xfrm>
                  <a:off x="2659062" y="1822754"/>
                  <a:ext cx="1287371" cy="1347821"/>
                </a:xfrm>
                <a:custGeom>
                  <a:avLst/>
                  <a:gdLst>
                    <a:gd name="T0" fmla="*/ 1710104851 w 228"/>
                    <a:gd name="T1" fmla="*/ 0 h 228"/>
                    <a:gd name="T2" fmla="*/ 0 w 228"/>
                    <a:gd name="T3" fmla="*/ 1710104851 h 228"/>
                    <a:gd name="T4" fmla="*/ 1710104851 w 228"/>
                    <a:gd name="T5" fmla="*/ 1710104851 h 228"/>
                    <a:gd name="T6" fmla="*/ 1710104851 w 228"/>
                    <a:gd name="T7" fmla="*/ 0 h 22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8"/>
                    <a:gd name="T13" fmla="*/ 0 h 228"/>
                    <a:gd name="T14" fmla="*/ 228 w 228"/>
                    <a:gd name="T15" fmla="*/ 228 h 22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8" h="228">
                      <a:moveTo>
                        <a:pt x="228" y="0"/>
                      </a:moveTo>
                      <a:cubicBezTo>
                        <a:pt x="102" y="0"/>
                        <a:pt x="0" y="102"/>
                        <a:pt x="0" y="228"/>
                      </a:cubicBezTo>
                      <a:lnTo>
                        <a:pt x="228" y="228"/>
                      </a:lnTo>
                      <a:lnTo>
                        <a:pt x="228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ＭＳ Ｐゴシック" charset="0"/>
                  </a:endParaRPr>
                </a:p>
              </p:txBody>
            </p:sp>
            <p:grpSp>
              <p:nvGrpSpPr>
                <p:cNvPr id="12385" name="Group 64"/>
                <p:cNvGrpSpPr>
                  <a:grpSpLocks/>
                </p:cNvGrpSpPr>
                <p:nvPr/>
              </p:nvGrpSpPr>
              <p:grpSpPr bwMode="auto">
                <a:xfrm>
                  <a:off x="3188709" y="2220969"/>
                  <a:ext cx="571408" cy="642940"/>
                  <a:chOff x="6100" y="2052"/>
                  <a:chExt cx="518" cy="554"/>
                </a:xfrm>
              </p:grpSpPr>
              <p:sp>
                <p:nvSpPr>
                  <p:cNvPr id="12387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389"/>
                    <a:ext cx="83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88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389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89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393"/>
                    <a:ext cx="82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0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393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1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389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2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274"/>
                    <a:ext cx="83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3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274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4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277"/>
                    <a:ext cx="82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5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277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6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277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7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158"/>
                    <a:ext cx="83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8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158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9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162"/>
                    <a:ext cx="82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0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162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1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158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2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054"/>
                    <a:ext cx="83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3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054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4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054"/>
                    <a:ext cx="82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5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054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6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054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7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515"/>
                    <a:ext cx="83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8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515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9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515"/>
                    <a:ext cx="82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10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515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11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515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</p:grpSp>
            <p:sp>
              <p:nvSpPr>
                <p:cNvPr id="258" name="Rectangle 9"/>
                <p:cNvSpPr>
                  <a:spLocks noChangeArrowheads="1"/>
                </p:cNvSpPr>
                <p:nvPr/>
              </p:nvSpPr>
              <p:spPr bwMode="auto">
                <a:xfrm>
                  <a:off x="3207114" y="2948320"/>
                  <a:ext cx="619861" cy="172359"/>
                </a:xfrm>
                <a:prstGeom prst="rect">
                  <a:avLst/>
                </a:prstGeom>
                <a:noFill/>
                <a:ln w="63500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7A7A99">
                      <a:alpha val="74997"/>
                    </a:srgbClr>
                  </a:prstShdw>
                </a:effectLst>
              </p:spPr>
              <p:txBody>
                <a:bodyPr wrap="none" lIns="0" tIns="0" rIns="40822" bIns="0">
                  <a:spAutoFit/>
                </a:bodyPr>
                <a:lstStyle/>
                <a:p>
                  <a:pPr algn="ctr" defTabSz="407988">
                    <a:lnSpc>
                      <a:spcPct val="80000"/>
                    </a:lnSpc>
                    <a:defRPr/>
                  </a:pPr>
                  <a:r>
                    <a:rPr lang="en-US" sz="1400" b="1" kern="0" dirty="0">
                      <a:solidFill>
                        <a:srgbClr val="001934"/>
                      </a:solidFill>
                      <a:ea typeface="MS PGothic" pitchFamily="34" charset="-128"/>
                    </a:rPr>
                    <a:t>Volume</a:t>
                  </a:r>
                </a:p>
              </p:txBody>
            </p:sp>
          </p:grpSp>
          <p:grpSp>
            <p:nvGrpSpPr>
              <p:cNvPr id="12380" name="Group 4"/>
              <p:cNvGrpSpPr>
                <a:grpSpLocks/>
              </p:cNvGrpSpPr>
              <p:nvPr/>
            </p:nvGrpSpPr>
            <p:grpSpPr bwMode="auto">
              <a:xfrm>
                <a:off x="1563764" y="1449683"/>
                <a:ext cx="2500136" cy="1071588"/>
                <a:chOff x="1563764" y="1437925"/>
                <a:chExt cx="2500136" cy="1071588"/>
              </a:xfrm>
            </p:grpSpPr>
            <p:sp>
              <p:nvSpPr>
                <p:cNvPr id="345" name="Rectangle 53"/>
                <p:cNvSpPr>
                  <a:spLocks noChangeArrowheads="1"/>
                </p:cNvSpPr>
                <p:nvPr/>
              </p:nvSpPr>
              <p:spPr bwMode="auto">
                <a:xfrm>
                  <a:off x="1643133" y="1925299"/>
                  <a:ext cx="2420767" cy="584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of Tweets </a:t>
                  </a:r>
                  <a:br>
                    <a:rPr lang="en-US" sz="1600" b="1" kern="0" dirty="0">
                      <a:ea typeface="MS PGothic" pitchFamily="34" charset="-128"/>
                    </a:rPr>
                  </a:br>
                  <a:r>
                    <a:rPr lang="en-US" sz="1600" b="1" kern="0" dirty="0">
                      <a:ea typeface="MS PGothic" pitchFamily="34" charset="-128"/>
                    </a:rPr>
                    <a:t>create daily.</a:t>
                  </a:r>
                </a:p>
              </p:txBody>
            </p:sp>
            <p:sp>
              <p:nvSpPr>
                <p:cNvPr id="12382" name="Rectangle 1"/>
                <p:cNvSpPr>
                  <a:spLocks noChangeArrowheads="1"/>
                </p:cNvSpPr>
                <p:nvPr/>
              </p:nvSpPr>
              <p:spPr bwMode="auto">
                <a:xfrm>
                  <a:off x="1563764" y="1437925"/>
                  <a:ext cx="881911" cy="6463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3600" b="1">
                      <a:solidFill>
                        <a:srgbClr val="800000"/>
                      </a:solidFill>
                    </a:rPr>
                    <a:t>12+</a:t>
                  </a:r>
                </a:p>
              </p:txBody>
            </p:sp>
            <p:sp>
              <p:nvSpPr>
                <p:cNvPr id="12383" name="Rectangle 4"/>
                <p:cNvSpPr>
                  <a:spLocks noChangeArrowheads="1"/>
                </p:cNvSpPr>
                <p:nvPr/>
              </p:nvSpPr>
              <p:spPr bwMode="auto">
                <a:xfrm>
                  <a:off x="2361808" y="1586468"/>
                  <a:ext cx="1084323" cy="369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b="1">
                      <a:solidFill>
                        <a:srgbClr val="800000"/>
                      </a:solidFill>
                    </a:rPr>
                    <a:t>terabytes</a:t>
                  </a:r>
                </a:p>
              </p:txBody>
            </p:sp>
          </p:grp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521100" y="3710763"/>
              <a:ext cx="2297579" cy="2242121"/>
              <a:chOff x="1667833" y="3236621"/>
              <a:chExt cx="2297579" cy="224148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52" name="Freeform 13"/>
              <p:cNvSpPr>
                <a:spLocks/>
              </p:cNvSpPr>
              <p:nvPr/>
            </p:nvSpPr>
            <p:spPr bwMode="auto">
              <a:xfrm>
                <a:off x="2673187" y="3236621"/>
                <a:ext cx="1292225" cy="1347403"/>
              </a:xfrm>
              <a:custGeom>
                <a:avLst/>
                <a:gdLst>
                  <a:gd name="T0" fmla="*/ 7969130 w 229"/>
                  <a:gd name="T1" fmla="*/ 0 h 228"/>
                  <a:gd name="T2" fmla="*/ 7969130 w 229"/>
                  <a:gd name="T3" fmla="*/ 0 h 228"/>
                  <a:gd name="T4" fmla="*/ 1717252372 w 229"/>
                  <a:gd name="T5" fmla="*/ 1710104851 h 228"/>
                  <a:gd name="T6" fmla="*/ 1724950703 w 229"/>
                  <a:gd name="T7" fmla="*/ 0 h 228"/>
                  <a:gd name="T8" fmla="*/ 7969130 w 229"/>
                  <a:gd name="T9" fmla="*/ 0 h 2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9"/>
                  <a:gd name="T16" fmla="*/ 0 h 228"/>
                  <a:gd name="T17" fmla="*/ 229 w 229"/>
                  <a:gd name="T18" fmla="*/ 228 h 2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9" h="228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26"/>
                      <a:pt x="102" y="228"/>
                      <a:pt x="228" y="228"/>
                    </a:cubicBezTo>
                    <a:lnTo>
                      <a:pt x="229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12359" name="Group 48"/>
              <p:cNvGrpSpPr>
                <a:grpSpLocks/>
              </p:cNvGrpSpPr>
              <p:nvPr/>
            </p:nvGrpSpPr>
            <p:grpSpPr bwMode="auto">
              <a:xfrm>
                <a:off x="3128136" y="3354574"/>
                <a:ext cx="698612" cy="659859"/>
                <a:chOff x="6121" y="3106"/>
                <a:chExt cx="646" cy="583"/>
              </a:xfrm>
              <a:grpFill/>
            </p:grpSpPr>
            <p:sp>
              <p:nvSpPr>
                <p:cNvPr id="12364" name="Oval 49"/>
                <p:cNvSpPr>
                  <a:spLocks noChangeArrowheads="1"/>
                </p:cNvSpPr>
                <p:nvPr/>
              </p:nvSpPr>
              <p:spPr bwMode="auto">
                <a:xfrm>
                  <a:off x="6382" y="3314"/>
                  <a:ext cx="85" cy="8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5" name="Oval 50"/>
                <p:cNvSpPr>
                  <a:spLocks noChangeArrowheads="1"/>
                </p:cNvSpPr>
                <p:nvPr/>
              </p:nvSpPr>
              <p:spPr bwMode="auto">
                <a:xfrm>
                  <a:off x="6469" y="3206"/>
                  <a:ext cx="84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6" name="Oval 51"/>
                <p:cNvSpPr>
                  <a:spLocks noChangeArrowheads="1"/>
                </p:cNvSpPr>
                <p:nvPr/>
              </p:nvSpPr>
              <p:spPr bwMode="auto">
                <a:xfrm>
                  <a:off x="6572" y="3107"/>
                  <a:ext cx="148" cy="16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7" name="Oval 52"/>
                <p:cNvSpPr>
                  <a:spLocks noChangeArrowheads="1"/>
                </p:cNvSpPr>
                <p:nvPr/>
              </p:nvSpPr>
              <p:spPr bwMode="auto">
                <a:xfrm>
                  <a:off x="6494" y="3480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8" name="Oval 53"/>
                <p:cNvSpPr>
                  <a:spLocks noChangeArrowheads="1"/>
                </p:cNvSpPr>
                <p:nvPr/>
              </p:nvSpPr>
              <p:spPr bwMode="auto">
                <a:xfrm>
                  <a:off x="6252" y="3199"/>
                  <a:ext cx="84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9" name="Oval 54"/>
                <p:cNvSpPr>
                  <a:spLocks noChangeArrowheads="1"/>
                </p:cNvSpPr>
                <p:nvPr/>
              </p:nvSpPr>
              <p:spPr bwMode="auto">
                <a:xfrm>
                  <a:off x="6158" y="3272"/>
                  <a:ext cx="84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0" name="Oval 55"/>
                <p:cNvSpPr>
                  <a:spLocks noChangeArrowheads="1"/>
                </p:cNvSpPr>
                <p:nvPr/>
              </p:nvSpPr>
              <p:spPr bwMode="auto">
                <a:xfrm>
                  <a:off x="6381" y="3601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1" name="Oval 56"/>
                <p:cNvSpPr>
                  <a:spLocks noChangeArrowheads="1"/>
                </p:cNvSpPr>
                <p:nvPr/>
              </p:nvSpPr>
              <p:spPr bwMode="auto">
                <a:xfrm>
                  <a:off x="6528" y="3594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2" name="Oval 57"/>
                <p:cNvSpPr>
                  <a:spLocks noChangeArrowheads="1"/>
                </p:cNvSpPr>
                <p:nvPr/>
              </p:nvSpPr>
              <p:spPr bwMode="auto">
                <a:xfrm>
                  <a:off x="6121" y="3365"/>
                  <a:ext cx="173" cy="17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3" name="Oval 58"/>
                <p:cNvSpPr>
                  <a:spLocks noChangeArrowheads="1"/>
                </p:cNvSpPr>
                <p:nvPr/>
              </p:nvSpPr>
              <p:spPr bwMode="auto">
                <a:xfrm>
                  <a:off x="6683" y="3307"/>
                  <a:ext cx="84" cy="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4" name="Oval 59"/>
                <p:cNvSpPr>
                  <a:spLocks noChangeArrowheads="1"/>
                </p:cNvSpPr>
                <p:nvPr/>
              </p:nvSpPr>
              <p:spPr bwMode="auto">
                <a:xfrm>
                  <a:off x="6611" y="3401"/>
                  <a:ext cx="151" cy="16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5" name="Oval 60"/>
                <p:cNvSpPr>
                  <a:spLocks noChangeArrowheads="1"/>
                </p:cNvSpPr>
                <p:nvPr/>
              </p:nvSpPr>
              <p:spPr bwMode="auto">
                <a:xfrm>
                  <a:off x="6519" y="3300"/>
                  <a:ext cx="106" cy="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6" name="Oval 61"/>
                <p:cNvSpPr>
                  <a:spLocks noChangeArrowheads="1"/>
                </p:cNvSpPr>
                <p:nvPr/>
              </p:nvSpPr>
              <p:spPr bwMode="auto">
                <a:xfrm>
                  <a:off x="6336" y="3434"/>
                  <a:ext cx="135" cy="14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7" name="Oval 62"/>
                <p:cNvSpPr>
                  <a:spLocks noChangeArrowheads="1"/>
                </p:cNvSpPr>
                <p:nvPr/>
              </p:nvSpPr>
              <p:spPr bwMode="auto">
                <a:xfrm>
                  <a:off x="6382" y="3119"/>
                  <a:ext cx="113" cy="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8" name="Oval 63"/>
                <p:cNvSpPr>
                  <a:spLocks noChangeArrowheads="1"/>
                </p:cNvSpPr>
                <p:nvPr/>
              </p:nvSpPr>
              <p:spPr bwMode="auto">
                <a:xfrm>
                  <a:off x="6225" y="3570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</p:grpSp>
          <p:sp>
            <p:nvSpPr>
              <p:cNvPr id="257" name="Rectangle 11"/>
              <p:cNvSpPr>
                <a:spLocks noChangeArrowheads="1"/>
              </p:cNvSpPr>
              <p:nvPr/>
            </p:nvSpPr>
            <p:spPr bwMode="auto">
              <a:xfrm>
                <a:off x="3200360" y="3696576"/>
                <a:ext cx="581433" cy="172306"/>
              </a:xfrm>
              <a:prstGeom prst="rect">
                <a:avLst/>
              </a:prstGeom>
              <a:grpFill/>
              <a:ln w="635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A7A99">
                    <a:alpha val="74997"/>
                  </a:srgbClr>
                </a:prstShdw>
              </a:effectLst>
            </p:spPr>
            <p:txBody>
              <a:bodyPr wrap="none" lIns="0" tIns="0" rIns="40822" bIns="0">
                <a:spAutoFit/>
              </a:bodyPr>
              <a:lstStyle/>
              <a:p>
                <a:pPr algn="ctr" defTabSz="407988">
                  <a:lnSpc>
                    <a:spcPct val="80000"/>
                  </a:lnSpc>
                  <a:defRPr/>
                </a:pPr>
                <a:r>
                  <a:rPr lang="en-US" sz="1400" b="1" kern="0" dirty="0">
                    <a:solidFill>
                      <a:srgbClr val="001934"/>
                    </a:solidFill>
                    <a:ea typeface="MS PGothic" pitchFamily="34" charset="-128"/>
                  </a:rPr>
                  <a:t>Variety</a:t>
                </a:r>
              </a:p>
            </p:txBody>
          </p:sp>
          <p:grpSp>
            <p:nvGrpSpPr>
              <p:cNvPr id="12361" name="Group 3"/>
              <p:cNvGrpSpPr>
                <a:grpSpLocks/>
              </p:cNvGrpSpPr>
              <p:nvPr/>
            </p:nvGrpSpPr>
            <p:grpSpPr bwMode="auto">
              <a:xfrm>
                <a:off x="1667833" y="4079507"/>
                <a:ext cx="1212971" cy="1398597"/>
                <a:chOff x="1667833" y="4455763"/>
                <a:chExt cx="1212971" cy="1398597"/>
              </a:xfrm>
              <a:grpFill/>
            </p:grpSpPr>
            <p:sp>
              <p:nvSpPr>
                <p:cNvPr id="351" name="Rectangle 57"/>
                <p:cNvSpPr>
                  <a:spLocks noChangeArrowheads="1"/>
                </p:cNvSpPr>
                <p:nvPr/>
              </p:nvSpPr>
              <p:spPr bwMode="auto">
                <a:xfrm>
                  <a:off x="1672802" y="5023600"/>
                  <a:ext cx="1208002" cy="83076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of different </a:t>
                  </a:r>
                </a:p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types of data.</a:t>
                  </a:r>
                </a:p>
              </p:txBody>
            </p:sp>
            <p:sp>
              <p:nvSpPr>
                <p:cNvPr id="12363" name="Rectangle 3"/>
                <p:cNvSpPr>
                  <a:spLocks noChangeArrowheads="1"/>
                </p:cNvSpPr>
                <p:nvPr/>
              </p:nvSpPr>
              <p:spPr bwMode="auto">
                <a:xfrm>
                  <a:off x="1667833" y="4455763"/>
                  <a:ext cx="1212971" cy="64614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altLang="ja-JP" sz="3600" b="1" dirty="0">
                      <a:solidFill>
                        <a:srgbClr val="800000"/>
                      </a:solidFill>
                    </a:rPr>
                    <a:t>100’s</a:t>
                  </a:r>
                  <a:endParaRPr lang="en-US" altLang="en-US" sz="3600" b="1" dirty="0">
                    <a:solidFill>
                      <a:srgbClr val="800000"/>
                    </a:solidFill>
                  </a:endParaRPr>
                </a:p>
              </p:txBody>
            </p:sp>
          </p:grp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2800423" y="3716950"/>
              <a:ext cx="2790512" cy="2223234"/>
              <a:chOff x="4008939" y="3225563"/>
              <a:chExt cx="2791197" cy="2224672"/>
            </a:xfrm>
            <a:solidFill>
              <a:schemeClr val="bg2"/>
            </a:solidFill>
          </p:grpSpPr>
          <p:sp>
            <p:nvSpPr>
              <p:cNvPr id="260" name="Freeform 94"/>
              <p:cNvSpPr>
                <a:spLocks/>
              </p:cNvSpPr>
              <p:nvPr/>
            </p:nvSpPr>
            <p:spPr bwMode="auto">
              <a:xfrm>
                <a:off x="4008939" y="3225563"/>
                <a:ext cx="1257609" cy="1350248"/>
              </a:xfrm>
              <a:custGeom>
                <a:avLst/>
                <a:gdLst>
                  <a:gd name="T0" fmla="*/ 0 w 230"/>
                  <a:gd name="T1" fmla="*/ 2147483647 h 230"/>
                  <a:gd name="T2" fmla="*/ 255740089 w 230"/>
                  <a:gd name="T3" fmla="*/ 2147483647 h 230"/>
                  <a:gd name="T4" fmla="*/ 2147483647 w 230"/>
                  <a:gd name="T5" fmla="*/ 259173502 h 230"/>
                  <a:gd name="T6" fmla="*/ 2147483647 w 230"/>
                  <a:gd name="T7" fmla="*/ 0 h 230"/>
                  <a:gd name="T8" fmla="*/ 255740089 w 230"/>
                  <a:gd name="T9" fmla="*/ 259173502 h 230"/>
                  <a:gd name="T10" fmla="*/ 0 w 230"/>
                  <a:gd name="T11" fmla="*/ 2147483647 h 2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0"/>
                  <a:gd name="T19" fmla="*/ 0 h 230"/>
                  <a:gd name="T20" fmla="*/ 230 w 230"/>
                  <a:gd name="T21" fmla="*/ 230 h 2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0" h="230">
                    <a:moveTo>
                      <a:pt x="0" y="229"/>
                    </a:moveTo>
                    <a:cubicBezTo>
                      <a:pt x="1" y="229"/>
                      <a:pt x="1" y="229"/>
                      <a:pt x="1" y="229"/>
                    </a:cubicBezTo>
                    <a:cubicBezTo>
                      <a:pt x="127" y="230"/>
                      <a:pt x="230" y="127"/>
                      <a:pt x="230" y="1"/>
                    </a:cubicBezTo>
                    <a:cubicBezTo>
                      <a:pt x="230" y="1"/>
                      <a:pt x="229" y="1"/>
                      <a:pt x="229" y="0"/>
                    </a:cubicBezTo>
                    <a:lnTo>
                      <a:pt x="1" y="1"/>
                    </a:lnTo>
                    <a:lnTo>
                      <a:pt x="0" y="229"/>
                    </a:lnTo>
                    <a:close/>
                  </a:path>
                </a:pathLst>
              </a:custGeom>
              <a:grpFill/>
              <a:ln w="952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2344" name="Rectangle 12"/>
              <p:cNvSpPr>
                <a:spLocks noChangeArrowheads="1"/>
              </p:cNvSpPr>
              <p:nvPr/>
            </p:nvSpPr>
            <p:spPr bwMode="auto">
              <a:xfrm>
                <a:off x="4106599" y="3686083"/>
                <a:ext cx="728831" cy="172466"/>
              </a:xfrm>
              <a:prstGeom prst="rect">
                <a:avLst/>
              </a:prstGeom>
              <a:grpFill/>
              <a:ln>
                <a:noFill/>
              </a:ln>
              <a:effectLst>
                <a:prstShdw prst="shdw17" dist="17961" dir="2700000">
                  <a:srgbClr val="7A7A99">
                    <a:alpha val="74997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635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40822" bIns="0">
                <a:spAutoFit/>
              </a:bodyPr>
              <a:lstStyle>
                <a:lvl1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altLang="en-US" sz="1400" b="1" dirty="0"/>
                  <a:t>Veracity</a:t>
                </a:r>
                <a:endParaRPr lang="en-US" altLang="en-US" b="1" dirty="0"/>
              </a:p>
            </p:txBody>
          </p:sp>
          <p:sp>
            <p:nvSpPr>
              <p:cNvPr id="12345" name="Oval 97"/>
              <p:cNvSpPr>
                <a:spLocks noChangeArrowheads="1"/>
              </p:cNvSpPr>
              <p:nvPr/>
            </p:nvSpPr>
            <p:spPr bwMode="auto">
              <a:xfrm>
                <a:off x="4375742" y="3513087"/>
                <a:ext cx="158789" cy="1572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46" name="Oval 98"/>
              <p:cNvSpPr>
                <a:spLocks noChangeArrowheads="1"/>
              </p:cNvSpPr>
              <p:nvPr/>
            </p:nvSpPr>
            <p:spPr bwMode="auto">
              <a:xfrm>
                <a:off x="4629804" y="3492435"/>
                <a:ext cx="88922" cy="857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47" name="Oval 99"/>
              <p:cNvSpPr>
                <a:spLocks noChangeArrowheads="1"/>
              </p:cNvSpPr>
              <p:nvPr/>
            </p:nvSpPr>
            <p:spPr bwMode="auto">
              <a:xfrm>
                <a:off x="4844169" y="3306578"/>
                <a:ext cx="241359" cy="2049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49" name="Oval 101"/>
              <p:cNvSpPr>
                <a:spLocks noChangeArrowheads="1"/>
              </p:cNvSpPr>
              <p:nvPr/>
            </p:nvSpPr>
            <p:spPr bwMode="auto">
              <a:xfrm>
                <a:off x="4575816" y="3263688"/>
                <a:ext cx="109564" cy="1064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0" name="Oval 102"/>
              <p:cNvSpPr>
                <a:spLocks noChangeArrowheads="1"/>
              </p:cNvSpPr>
              <p:nvPr/>
            </p:nvSpPr>
            <p:spPr bwMode="auto">
              <a:xfrm>
                <a:off x="4645683" y="3961051"/>
                <a:ext cx="119091" cy="1064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1" name="AutoShape 103"/>
              <p:cNvSpPr>
                <a:spLocks noChangeArrowheads="1"/>
              </p:cNvSpPr>
              <p:nvPr/>
            </p:nvSpPr>
            <p:spPr bwMode="auto">
              <a:xfrm>
                <a:off x="4053399" y="3549622"/>
                <a:ext cx="198487" cy="155676"/>
              </a:xfrm>
              <a:prstGeom prst="parallelogram">
                <a:avLst>
                  <a:gd name="adj" fmla="val 28965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2" name="Rectangle 104"/>
              <p:cNvSpPr>
                <a:spLocks noChangeArrowheads="1"/>
              </p:cNvSpPr>
              <p:nvPr/>
            </p:nvSpPr>
            <p:spPr bwMode="auto">
              <a:xfrm>
                <a:off x="4899745" y="3678294"/>
                <a:ext cx="190547" cy="1652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4" name="AutoShape 106"/>
              <p:cNvSpPr>
                <a:spLocks noChangeArrowheads="1"/>
              </p:cNvSpPr>
              <p:nvPr/>
            </p:nvSpPr>
            <p:spPr bwMode="auto">
              <a:xfrm>
                <a:off x="4150261" y="3241448"/>
                <a:ext cx="220716" cy="163619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grpSp>
            <p:nvGrpSpPr>
              <p:cNvPr id="12355" name="Group 2"/>
              <p:cNvGrpSpPr>
                <a:grpSpLocks/>
              </p:cNvGrpSpPr>
              <p:nvPr/>
            </p:nvGrpSpPr>
            <p:grpSpPr bwMode="auto">
              <a:xfrm>
                <a:off x="5079370" y="4079507"/>
                <a:ext cx="1720766" cy="1370728"/>
                <a:chOff x="5079370" y="4455763"/>
                <a:chExt cx="1720766" cy="1370728"/>
              </a:xfrm>
              <a:grpFill/>
            </p:grpSpPr>
            <p:sp>
              <p:nvSpPr>
                <p:cNvPr id="367" name="Rectangle 54"/>
                <p:cNvSpPr>
                  <a:spLocks noChangeArrowheads="1"/>
                </p:cNvSpPr>
                <p:nvPr/>
              </p:nvSpPr>
              <p:spPr bwMode="auto">
                <a:xfrm>
                  <a:off x="5080765" y="4994957"/>
                  <a:ext cx="1719371" cy="83153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decision makers trust their information.</a:t>
                  </a:r>
                </a:p>
              </p:txBody>
            </p:sp>
            <p:sp>
              <p:nvSpPr>
                <p:cNvPr id="12357" name="Rectangle 2"/>
                <p:cNvSpPr>
                  <a:spLocks noChangeArrowheads="1"/>
                </p:cNvSpPr>
                <p:nvPr/>
              </p:nvSpPr>
              <p:spPr bwMode="auto">
                <a:xfrm>
                  <a:off x="5079370" y="4455763"/>
                  <a:ext cx="1720766" cy="64674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b="1"/>
                    <a:t>Only</a:t>
                  </a:r>
                  <a:r>
                    <a:rPr lang="en-US" altLang="ja-JP"/>
                    <a:t> </a:t>
                  </a:r>
                  <a:r>
                    <a:rPr lang="en-US" altLang="ja-JP" sz="3600" b="1">
                      <a:solidFill>
                        <a:srgbClr val="800000"/>
                      </a:solidFill>
                    </a:rPr>
                    <a:t>1 in 3</a:t>
                  </a:r>
                  <a:endParaRPr lang="en-US" altLang="en-US" sz="3600" b="1">
                    <a:solidFill>
                      <a:srgbClr val="800000"/>
                    </a:solidFill>
                  </a:endParaRPr>
                </a:p>
              </p:txBody>
            </p:sp>
          </p:grpSp>
        </p:grp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2846390" y="2080798"/>
              <a:ext cx="2593045" cy="1597430"/>
              <a:chOff x="3998371" y="1573103"/>
              <a:chExt cx="2771098" cy="1597472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251" name="Freeform 12"/>
              <p:cNvSpPr>
                <a:spLocks/>
              </p:cNvSpPr>
              <p:nvPr/>
            </p:nvSpPr>
            <p:spPr bwMode="auto">
              <a:xfrm>
                <a:off x="3998371" y="1816404"/>
                <a:ext cx="1285846" cy="1354171"/>
              </a:xfrm>
              <a:custGeom>
                <a:avLst/>
                <a:gdLst>
                  <a:gd name="T0" fmla="*/ 1710104851 w 228"/>
                  <a:gd name="T1" fmla="*/ 1717252372 h 229"/>
                  <a:gd name="T2" fmla="*/ 0 w 228"/>
                  <a:gd name="T3" fmla="*/ 7969130 h 229"/>
                  <a:gd name="T4" fmla="*/ 0 w 228"/>
                  <a:gd name="T5" fmla="*/ 7969130 h 229"/>
                  <a:gd name="T6" fmla="*/ 0 w 228"/>
                  <a:gd name="T7" fmla="*/ 1724950703 h 229"/>
                  <a:gd name="T8" fmla="*/ 1710104851 w 228"/>
                  <a:gd name="T9" fmla="*/ 1717252372 h 2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8"/>
                  <a:gd name="T16" fmla="*/ 0 h 229"/>
                  <a:gd name="T17" fmla="*/ 228 w 228"/>
                  <a:gd name="T18" fmla="*/ 229 h 2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8" h="229">
                    <a:moveTo>
                      <a:pt x="228" y="228"/>
                    </a:moveTo>
                    <a:cubicBezTo>
                      <a:pt x="228" y="102"/>
                      <a:pt x="126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229"/>
                    </a:lnTo>
                    <a:lnTo>
                      <a:pt x="228" y="228"/>
                    </a:lnTo>
                    <a:close/>
                  </a:path>
                </a:pathLst>
              </a:custGeom>
              <a:grpFill/>
              <a:ln w="952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12304" name="Group 15"/>
              <p:cNvGrpSpPr>
                <a:grpSpLocks/>
              </p:cNvGrpSpPr>
              <p:nvPr/>
            </p:nvGrpSpPr>
            <p:grpSpPr bwMode="auto">
              <a:xfrm>
                <a:off x="4087212" y="2254808"/>
                <a:ext cx="741013" cy="587952"/>
                <a:chOff x="6966" y="2094"/>
                <a:chExt cx="671" cy="498"/>
              </a:xfrm>
              <a:grpFill/>
            </p:grpSpPr>
            <p:sp>
              <p:nvSpPr>
                <p:cNvPr id="12310" name="Oval 16"/>
                <p:cNvSpPr>
                  <a:spLocks noChangeArrowheads="1"/>
                </p:cNvSpPr>
                <p:nvPr/>
              </p:nvSpPr>
              <p:spPr bwMode="auto">
                <a:xfrm>
                  <a:off x="7310" y="2187"/>
                  <a:ext cx="86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14" name="Line 17"/>
                <p:cNvSpPr>
                  <a:spLocks noChangeShapeType="1"/>
                </p:cNvSpPr>
                <p:nvPr/>
              </p:nvSpPr>
              <p:spPr bwMode="auto">
                <a:xfrm flipH="1" flipV="1">
                  <a:off x="7187" y="2207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5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7164" y="2234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6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7205" y="2256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14" name="Oval 20"/>
                <p:cNvSpPr>
                  <a:spLocks noChangeArrowheads="1"/>
                </p:cNvSpPr>
                <p:nvPr/>
              </p:nvSpPr>
              <p:spPr bwMode="auto">
                <a:xfrm>
                  <a:off x="7134" y="2099"/>
                  <a:ext cx="85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18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7011" y="2121"/>
                  <a:ext cx="11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9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6989" y="2146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0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7029" y="2170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18" name="Oval 24"/>
                <p:cNvSpPr>
                  <a:spLocks noChangeArrowheads="1"/>
                </p:cNvSpPr>
                <p:nvPr/>
              </p:nvSpPr>
              <p:spPr bwMode="auto">
                <a:xfrm>
                  <a:off x="7455" y="2340"/>
                  <a:ext cx="85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22" name="Line 25"/>
                <p:cNvSpPr>
                  <a:spLocks noChangeShapeType="1"/>
                </p:cNvSpPr>
                <p:nvPr/>
              </p:nvSpPr>
              <p:spPr bwMode="auto">
                <a:xfrm flipH="1" flipV="1">
                  <a:off x="7331" y="2361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3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7310" y="2387"/>
                  <a:ext cx="13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4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7350" y="2410"/>
                  <a:ext cx="9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22" name="Oval 28"/>
                <p:cNvSpPr>
                  <a:spLocks noChangeArrowheads="1"/>
                </p:cNvSpPr>
                <p:nvPr/>
              </p:nvSpPr>
              <p:spPr bwMode="auto">
                <a:xfrm>
                  <a:off x="7455" y="2504"/>
                  <a:ext cx="85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26" name="Line 29"/>
                <p:cNvSpPr>
                  <a:spLocks noChangeShapeType="1"/>
                </p:cNvSpPr>
                <p:nvPr/>
              </p:nvSpPr>
              <p:spPr bwMode="auto">
                <a:xfrm flipH="1" flipV="1">
                  <a:off x="7331" y="2524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7" name="Line 30"/>
                <p:cNvSpPr>
                  <a:spLocks noChangeShapeType="1"/>
                </p:cNvSpPr>
                <p:nvPr/>
              </p:nvSpPr>
              <p:spPr bwMode="auto">
                <a:xfrm flipH="1" flipV="1">
                  <a:off x="7310" y="2551"/>
                  <a:ext cx="13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7350" y="2575"/>
                  <a:ext cx="9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26" name="Oval 32"/>
                <p:cNvSpPr>
                  <a:spLocks noChangeArrowheads="1"/>
                </p:cNvSpPr>
                <p:nvPr/>
              </p:nvSpPr>
              <p:spPr bwMode="auto">
                <a:xfrm>
                  <a:off x="7229" y="2435"/>
                  <a:ext cx="85" cy="8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30" name="Line 33"/>
                <p:cNvSpPr>
                  <a:spLocks noChangeShapeType="1"/>
                </p:cNvSpPr>
                <p:nvPr/>
              </p:nvSpPr>
              <p:spPr bwMode="auto">
                <a:xfrm flipH="1" flipV="1">
                  <a:off x="7105" y="2458"/>
                  <a:ext cx="11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1" name="Line 34"/>
                <p:cNvSpPr>
                  <a:spLocks noChangeShapeType="1"/>
                </p:cNvSpPr>
                <p:nvPr/>
              </p:nvSpPr>
              <p:spPr bwMode="auto">
                <a:xfrm flipH="1" flipV="1">
                  <a:off x="7082" y="2482"/>
                  <a:ext cx="141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2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124" y="2505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30" name="Oval 36"/>
                <p:cNvSpPr>
                  <a:spLocks noChangeArrowheads="1"/>
                </p:cNvSpPr>
                <p:nvPr/>
              </p:nvSpPr>
              <p:spPr bwMode="auto">
                <a:xfrm>
                  <a:off x="7113" y="2295"/>
                  <a:ext cx="83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34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6989" y="2318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5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6966" y="2344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6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7006" y="2367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34" name="Oval 40"/>
                <p:cNvSpPr>
                  <a:spLocks noChangeArrowheads="1"/>
                </p:cNvSpPr>
                <p:nvPr/>
              </p:nvSpPr>
              <p:spPr bwMode="auto">
                <a:xfrm>
                  <a:off x="7554" y="2213"/>
                  <a:ext cx="83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38" name="Line 41"/>
                <p:cNvSpPr>
                  <a:spLocks noChangeShapeType="1"/>
                </p:cNvSpPr>
                <p:nvPr/>
              </p:nvSpPr>
              <p:spPr bwMode="auto">
                <a:xfrm flipH="1" flipV="1">
                  <a:off x="7430" y="2238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9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7407" y="2261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0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7448" y="2285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38" name="Oval 44"/>
                <p:cNvSpPr>
                  <a:spLocks noChangeArrowheads="1"/>
                </p:cNvSpPr>
                <p:nvPr/>
              </p:nvSpPr>
              <p:spPr bwMode="auto">
                <a:xfrm>
                  <a:off x="7455" y="2094"/>
                  <a:ext cx="85" cy="8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42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7331" y="2115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3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7310" y="2140"/>
                  <a:ext cx="13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4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7350" y="2164"/>
                  <a:ext cx="9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</p:grpSp>
          <p:grpSp>
            <p:nvGrpSpPr>
              <p:cNvPr id="12305" name="Group 5"/>
              <p:cNvGrpSpPr>
                <a:grpSpLocks/>
              </p:cNvGrpSpPr>
              <p:nvPr/>
            </p:nvGrpSpPr>
            <p:grpSpPr bwMode="auto">
              <a:xfrm>
                <a:off x="5396154" y="1573103"/>
                <a:ext cx="1373315" cy="1303154"/>
                <a:chOff x="5396154" y="1561345"/>
                <a:chExt cx="1373315" cy="1303154"/>
              </a:xfrm>
              <a:grpFill/>
            </p:grpSpPr>
            <p:sp>
              <p:nvSpPr>
                <p:cNvPr id="12307" name="Rectangle 54"/>
                <p:cNvSpPr>
                  <a:spLocks noChangeArrowheads="1"/>
                </p:cNvSpPr>
                <p:nvPr/>
              </p:nvSpPr>
              <p:spPr bwMode="auto">
                <a:xfrm>
                  <a:off x="5396154" y="1919439"/>
                  <a:ext cx="1373315" cy="94506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endParaRPr lang="en-US" altLang="ja-JP" sz="1600" b="1" dirty="0"/>
                </a:p>
                <a:p>
                  <a:r>
                    <a:rPr lang="en-US" altLang="ja-JP" sz="1600" b="1" dirty="0"/>
                    <a:t>trade events</a:t>
                  </a:r>
                  <a:br>
                    <a:rPr lang="en-US" altLang="ja-JP" sz="1600" b="1" dirty="0"/>
                  </a:br>
                  <a:r>
                    <a:rPr lang="en-US" altLang="ja-JP" sz="1600" b="1" dirty="0"/>
                    <a:t>per second.</a:t>
                  </a:r>
                </a:p>
                <a:p>
                  <a:endParaRPr lang="en-US" altLang="en-US" sz="1600" b="1" dirty="0"/>
                </a:p>
              </p:txBody>
            </p:sp>
            <p:sp>
              <p:nvSpPr>
                <p:cNvPr id="12308" name="Rectangle 2"/>
                <p:cNvSpPr>
                  <a:spLocks noChangeArrowheads="1"/>
                </p:cNvSpPr>
                <p:nvPr/>
              </p:nvSpPr>
              <p:spPr bwMode="auto">
                <a:xfrm>
                  <a:off x="5406853" y="1561345"/>
                  <a:ext cx="647919" cy="64634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3600" b="1" dirty="0">
                      <a:solidFill>
                        <a:srgbClr val="800000"/>
                      </a:solidFill>
                    </a:rPr>
                    <a:t>5+</a:t>
                  </a:r>
                  <a:endParaRPr lang="en-US" altLang="en-US" sz="3600" b="1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2309" name="Rectangle 10"/>
                <p:cNvSpPr>
                  <a:spLocks noChangeArrowheads="1"/>
                </p:cNvSpPr>
                <p:nvPr/>
              </p:nvSpPr>
              <p:spPr bwMode="auto">
                <a:xfrm>
                  <a:off x="5925987" y="1561750"/>
                  <a:ext cx="843482" cy="3693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b="1" dirty="0">
                      <a:solidFill>
                        <a:srgbClr val="800000"/>
                      </a:solidFill>
                    </a:rPr>
                    <a:t>million</a:t>
                  </a:r>
                  <a:endParaRPr lang="en-US" altLang="en-US" b="1" dirty="0">
                    <a:solidFill>
                      <a:srgbClr val="800000"/>
                    </a:solidFill>
                  </a:endParaRPr>
                </a:p>
              </p:txBody>
            </p:sp>
          </p:grpSp>
          <p:sp>
            <p:nvSpPr>
              <p:cNvPr id="126" name="Rectangle 10"/>
              <p:cNvSpPr>
                <a:spLocks noChangeArrowheads="1"/>
              </p:cNvSpPr>
              <p:nvPr/>
            </p:nvSpPr>
            <p:spPr bwMode="auto">
              <a:xfrm>
                <a:off x="4158190" y="2956257"/>
                <a:ext cx="645538" cy="172359"/>
              </a:xfrm>
              <a:prstGeom prst="rect">
                <a:avLst/>
              </a:prstGeom>
              <a:grpFill/>
              <a:ln w="635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A7A99">
                    <a:alpha val="74997"/>
                  </a:srgbClr>
                </a:prstShdw>
              </a:effectLst>
            </p:spPr>
            <p:txBody>
              <a:bodyPr wrap="none" lIns="0" tIns="0" rIns="40822" bIns="0">
                <a:spAutoFit/>
              </a:bodyPr>
              <a:lstStyle/>
              <a:p>
                <a:pPr algn="ctr" defTabSz="407988">
                  <a:lnSpc>
                    <a:spcPct val="80000"/>
                  </a:lnSpc>
                  <a:defRPr/>
                </a:pPr>
                <a:r>
                  <a:rPr lang="en-US" sz="1400" b="1" kern="0" dirty="0">
                    <a:solidFill>
                      <a:srgbClr val="001934"/>
                    </a:solidFill>
                    <a:ea typeface="MS PGothic" pitchFamily="34" charset="-128"/>
                  </a:rPr>
                  <a:t>Velocity</a:t>
                </a: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348801" y="1289975"/>
            <a:ext cx="53404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latin typeface="Calibri" pitchFamily="34" charset="0"/>
              </a:rPr>
              <a:t>Key enablers for the appearance and growth of ‘Big-Data’ are:</a:t>
            </a:r>
          </a:p>
          <a:p>
            <a:pPr lvl="1">
              <a:buFont typeface="Arial" charset="0"/>
              <a:buChar char="+"/>
            </a:pPr>
            <a:endParaRPr lang="en-US" altLang="en-US" dirty="0">
              <a:solidFill>
                <a:schemeClr val="accent2"/>
              </a:solidFill>
              <a:latin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Increase in storage capabilities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Increase in processing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Availability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Protecting Data (Security)</a:t>
            </a: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180975" y="134204"/>
            <a:ext cx="11820525" cy="799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Big Data, We’ve Moved into a New Era of Analytics</a:t>
            </a:r>
          </a:p>
        </p:txBody>
      </p:sp>
    </p:spTree>
    <p:extLst>
      <p:ext uri="{BB962C8B-B14F-4D97-AF65-F5344CB8AC3E}">
        <p14:creationId xmlns:p14="http://schemas.microsoft.com/office/powerpoint/2010/main" val="5778771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8585B"/>
                </a:solidFill>
              </a:rPr>
              <a:t>Analytics &amp; Automation Software</a:t>
            </a:r>
            <a:br>
              <a:rPr lang="en-US" dirty="0">
                <a:solidFill>
                  <a:srgbClr val="58585B"/>
                </a:solidFill>
              </a:rPr>
            </a:br>
            <a:r>
              <a:rPr lang="en-US" dirty="0">
                <a:solidFill>
                  <a:srgbClr val="58585B"/>
                </a:solidFill>
              </a:rPr>
              <a:t>Driving Insights to 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47934" y="3230177"/>
            <a:ext cx="831176" cy="388659"/>
          </a:xfrm>
          <a:prstGeom prst="rect">
            <a:avLst/>
          </a:prstGeom>
          <a:noFill/>
        </p:spPr>
        <p:txBody>
          <a:bodyPr wrap="none" lIns="87719" tIns="43860" rIns="87719" bIns="43860" rtlCol="0">
            <a:spAutoFit/>
          </a:bodyPr>
          <a:lstStyle/>
          <a:p>
            <a:pPr defTabSz="275009"/>
            <a:r>
              <a:rPr lang="en-US" sz="1950" b="1" dirty="0">
                <a:solidFill>
                  <a:srgbClr val="58585B"/>
                </a:solidFill>
                <a:latin typeface="Arial"/>
                <a:cs typeface="Arial"/>
              </a:rPr>
              <a:t>…Act</a:t>
            </a:r>
          </a:p>
        </p:txBody>
      </p:sp>
      <p:sp>
        <p:nvSpPr>
          <p:cNvPr id="8" name="Pentagon 7"/>
          <p:cNvSpPr/>
          <p:nvPr/>
        </p:nvSpPr>
        <p:spPr>
          <a:xfrm>
            <a:off x="1697870" y="3700021"/>
            <a:ext cx="4063959" cy="1135136"/>
          </a:xfrm>
          <a:prstGeom prst="homePlate">
            <a:avLst/>
          </a:prstGeom>
          <a:solidFill>
            <a:srgbClr val="9B9B9D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442" tIns="78576" rIns="964928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5802605" y="1977304"/>
            <a:ext cx="4312475" cy="1137920"/>
          </a:xfrm>
          <a:prstGeom prst="homePlate">
            <a:avLst/>
          </a:prstGeom>
          <a:solidFill>
            <a:srgbClr val="49B3DF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0372" tIns="78576" rIns="87719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Pentagon 9"/>
          <p:cNvSpPr/>
          <p:nvPr/>
        </p:nvSpPr>
        <p:spPr>
          <a:xfrm flipH="1">
            <a:off x="5870624" y="3700021"/>
            <a:ext cx="4244456" cy="1135136"/>
          </a:xfrm>
          <a:prstGeom prst="homePlate">
            <a:avLst/>
          </a:prstGeom>
          <a:solidFill>
            <a:srgbClr val="58585B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0372" tIns="78576" rIns="87719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4038" y="3230177"/>
            <a:ext cx="1164601" cy="388659"/>
          </a:xfrm>
          <a:prstGeom prst="rect">
            <a:avLst/>
          </a:prstGeom>
          <a:noFill/>
        </p:spPr>
        <p:txBody>
          <a:bodyPr wrap="none" lIns="87719" tIns="43860" rIns="87719" bIns="43860" rtlCol="0">
            <a:spAutoFit/>
          </a:bodyPr>
          <a:lstStyle/>
          <a:p>
            <a:pPr defTabSz="275009"/>
            <a:r>
              <a:rPr lang="en-US" sz="1950" b="1" dirty="0">
                <a:solidFill>
                  <a:srgbClr val="58585B"/>
                </a:solidFill>
                <a:latin typeface="Arial"/>
                <a:cs typeface="Arial"/>
              </a:rPr>
              <a:t>Sense…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93174" y="3762753"/>
            <a:ext cx="2256542" cy="1044039"/>
            <a:chOff x="64959" y="3162548"/>
            <a:chExt cx="2390724" cy="1174544"/>
          </a:xfrm>
        </p:grpSpPr>
        <p:grpSp>
          <p:nvGrpSpPr>
            <p:cNvPr id="13" name="Group 12"/>
            <p:cNvGrpSpPr/>
            <p:nvPr/>
          </p:nvGrpSpPr>
          <p:grpSpPr>
            <a:xfrm>
              <a:off x="64959" y="3175483"/>
              <a:ext cx="2390724" cy="1161609"/>
              <a:chOff x="64959" y="3175483"/>
              <a:chExt cx="2390724" cy="116160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444979" y="4122783"/>
                <a:ext cx="1010704" cy="2143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spcAft>
                    <a:spcPts val="288"/>
                  </a:spcAft>
                </a:pPr>
                <a:r>
                  <a:rPr lang="en-US" sz="1013" dirty="0">
                    <a:solidFill>
                      <a:srgbClr val="FFFFFF">
                        <a:lumMod val="95000"/>
                      </a:srgbClr>
                    </a:solidFill>
                  </a:rPr>
                  <a:t>Devices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64959" y="3175483"/>
                <a:ext cx="1900487" cy="1152838"/>
                <a:chOff x="64959" y="3175483"/>
                <a:chExt cx="1900487" cy="1152838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64959" y="3465078"/>
                  <a:ext cx="1010704" cy="389670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spcAft>
                      <a:spcPts val="288"/>
                    </a:spcAft>
                  </a:pPr>
                  <a:r>
                    <a:rPr lang="en-US" sz="1013" dirty="0">
                      <a:solidFill>
                        <a:srgbClr val="FFFFFF">
                          <a:lumMod val="95000"/>
                        </a:srgbClr>
                      </a:solidFill>
                    </a:rPr>
                    <a:t>Data Warehouses</a:t>
                  </a:r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429301" y="3175483"/>
                  <a:ext cx="266628" cy="834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286" tIns="17143" rIns="34286" bIns="17143" rtlCol="0" anchor="ctr"/>
                <a:lstStyle/>
                <a:p>
                  <a:pPr defTabSz="275009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429301" y="3276175"/>
                  <a:ext cx="266628" cy="834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286" tIns="17143" rIns="34286" bIns="17143" rtlCol="0" anchor="ctr"/>
                <a:lstStyle/>
                <a:p>
                  <a:pPr defTabSz="275009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429301" y="3370771"/>
                  <a:ext cx="266628" cy="834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286" tIns="17143" rIns="34286" bIns="17143" rtlCol="0" anchor="ctr"/>
                <a:lstStyle/>
                <a:p>
                  <a:pPr defTabSz="275009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574977" y="4114012"/>
                  <a:ext cx="870002" cy="214309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spcAft>
                      <a:spcPts val="288"/>
                    </a:spcAft>
                  </a:pPr>
                  <a:r>
                    <a:rPr lang="en-US" sz="1013" dirty="0">
                      <a:solidFill>
                        <a:srgbClr val="FFFFFF">
                          <a:lumMod val="95000"/>
                        </a:srgbClr>
                      </a:solidFill>
                    </a:rPr>
                    <a:t>Apps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54742" y="3523357"/>
                  <a:ext cx="1010704" cy="389670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spcAft>
                      <a:spcPts val="288"/>
                    </a:spcAft>
                  </a:pPr>
                  <a:r>
                    <a:rPr lang="en-US" sz="1013" dirty="0">
                      <a:solidFill>
                        <a:srgbClr val="FFFFFF">
                          <a:lumMod val="95000"/>
                        </a:srgbClr>
                      </a:solidFill>
                    </a:rPr>
                    <a:t>Big Data Stores</a:t>
                  </a:r>
                </a:p>
              </p:txBody>
            </p:sp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940" y="3863583"/>
                  <a:ext cx="295430" cy="248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 xmlns:mv="urn:schemas-microsoft-com:mac:vml" xmlns:mc="http://schemas.openxmlformats.org/markup-compatibility/2006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xmlns:mv="urn:schemas-microsoft-com:mac:vml" xmlns:mc="http://schemas.openxmlformats.org/markup-compatibility/2006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 xmlns:mv="urn:schemas-microsoft-com:mac:vml" xmlns:mc="http://schemas.openxmlformats.org/markup-compatibility/2006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14" name="Picture 13" descr="globe 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872" y="3162548"/>
              <a:ext cx="364179" cy="364179"/>
            </a:xfrm>
            <a:prstGeom prst="rect">
              <a:avLst/>
            </a:prstGeom>
          </p:spPr>
        </p:pic>
        <p:pic>
          <p:nvPicPr>
            <p:cNvPr id="15" name="Picture 14" descr="devic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740" y="3812377"/>
              <a:ext cx="463296" cy="36576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846765" y="3448090"/>
            <a:ext cx="2215956" cy="1488032"/>
            <a:chOff x="6745638" y="2718849"/>
            <a:chExt cx="2215956" cy="1674036"/>
          </a:xfrm>
        </p:grpSpPr>
        <p:grpSp>
          <p:nvGrpSpPr>
            <p:cNvPr id="26" name="Group 25"/>
            <p:cNvGrpSpPr/>
            <p:nvPr/>
          </p:nvGrpSpPr>
          <p:grpSpPr>
            <a:xfrm>
              <a:off x="6745638" y="3793233"/>
              <a:ext cx="2215956" cy="335009"/>
              <a:chOff x="6830166" y="3489798"/>
              <a:chExt cx="2215956" cy="335009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6830166" y="3492008"/>
                <a:ext cx="1057493" cy="1734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Citizens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450453" y="3651398"/>
                <a:ext cx="1057493" cy="1734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Customers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150944" y="3489798"/>
                <a:ext cx="895178" cy="173408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Employees</a:t>
                </a:r>
              </a:p>
            </p:txBody>
          </p:sp>
        </p:grpSp>
        <p:pic>
          <p:nvPicPr>
            <p:cNvPr id="27" name="Picture 26" descr="Peaople Icon whi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377" y="2718849"/>
              <a:ext cx="1674036" cy="1674036"/>
            </a:xfrm>
            <a:prstGeom prst="rect">
              <a:avLst/>
            </a:prstGeom>
          </p:spPr>
        </p:pic>
      </p:grpSp>
      <p:sp>
        <p:nvSpPr>
          <p:cNvPr id="31" name="Pentagon 30"/>
          <p:cNvSpPr/>
          <p:nvPr/>
        </p:nvSpPr>
        <p:spPr>
          <a:xfrm>
            <a:off x="1697870" y="1977301"/>
            <a:ext cx="4147239" cy="1137920"/>
          </a:xfrm>
          <a:prstGeom prst="homePlate">
            <a:avLst/>
          </a:prstGeom>
          <a:solidFill>
            <a:srgbClr val="76C6E7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442" tIns="78576" rIns="1140372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sz="1163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727285" y="2053447"/>
            <a:ext cx="2037126" cy="968876"/>
            <a:chOff x="197841" y="1183312"/>
            <a:chExt cx="2158261" cy="1089988"/>
          </a:xfrm>
        </p:grpSpPr>
        <p:grpSp>
          <p:nvGrpSpPr>
            <p:cNvPr id="33" name="Group 32"/>
            <p:cNvGrpSpPr/>
            <p:nvPr/>
          </p:nvGrpSpPr>
          <p:grpSpPr>
            <a:xfrm>
              <a:off x="197841" y="1183312"/>
              <a:ext cx="2158261" cy="1089988"/>
              <a:chOff x="159741" y="1165245"/>
              <a:chExt cx="2158261" cy="1089988"/>
            </a:xfrm>
          </p:grpSpPr>
          <p:pic>
            <p:nvPicPr>
              <p:cNvPr id="36" name="Picture 35" descr="Connected Analytics Icon white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62" y="1165245"/>
                <a:ext cx="324990" cy="298121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59741" y="1477430"/>
                <a:ext cx="2158261" cy="777803"/>
                <a:chOff x="159741" y="1477430"/>
                <a:chExt cx="2158261" cy="777803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1388085" y="1676439"/>
                  <a:ext cx="929917" cy="173409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lnSpc>
                      <a:spcPct val="90000"/>
                    </a:lnSpc>
                  </a:pPr>
                  <a:r>
                    <a:rPr lang="en-US" sz="863" dirty="0">
                      <a:solidFill>
                        <a:srgbClr val="FFFFFF"/>
                      </a:solidFill>
                    </a:rPr>
                    <a:t>Edge</a:t>
                  </a: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159741" y="1477430"/>
                  <a:ext cx="1880547" cy="777803"/>
                  <a:chOff x="159741" y="1477430"/>
                  <a:chExt cx="1880547" cy="777803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455363" y="1602398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455363" y="1721270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670247" y="1622295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670247" y="1741167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4" name="Rounded Rectangle 43"/>
                  <p:cNvSpPr/>
                  <p:nvPr/>
                </p:nvSpPr>
                <p:spPr>
                  <a:xfrm>
                    <a:off x="1683672" y="1553715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5" name="Rounded Rectangle 44"/>
                  <p:cNvSpPr/>
                  <p:nvPr/>
                </p:nvSpPr>
                <p:spPr>
                  <a:xfrm>
                    <a:off x="1898556" y="1573612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59741" y="1837984"/>
                    <a:ext cx="929917" cy="173409"/>
                  </a:xfrm>
                  <a:prstGeom prst="rect">
                    <a:avLst/>
                  </a:prstGeom>
                  <a:noFill/>
                </p:spPr>
                <p:txBody>
                  <a:bodyPr wrap="square" lIns="34286" tIns="17143" rIns="34286" bIns="17143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>
                        <a:solidFill>
                          <a:srgbClr val="1D1D1D"/>
                        </a:solidFill>
                      </a:defRPr>
                    </a:lvl1pPr>
                  </a:lstStyle>
                  <a:p>
                    <a:pPr defTabSz="275009">
                      <a:lnSpc>
                        <a:spcPct val="90000"/>
                      </a:lnSpc>
                    </a:pPr>
                    <a:r>
                      <a:rPr lang="en-US" sz="863" dirty="0">
                        <a:solidFill>
                          <a:srgbClr val="FFFFFF"/>
                        </a:solidFill>
                      </a:rPr>
                      <a:t>Datacenter</a:t>
                    </a: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805917" y="2081824"/>
                    <a:ext cx="929917" cy="173409"/>
                  </a:xfrm>
                  <a:prstGeom prst="rect">
                    <a:avLst/>
                  </a:prstGeom>
                  <a:noFill/>
                </p:spPr>
                <p:txBody>
                  <a:bodyPr wrap="square" lIns="34286" tIns="17143" rIns="34286" bIns="17143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>
                        <a:solidFill>
                          <a:srgbClr val="1D1D1D"/>
                        </a:solidFill>
                      </a:defRPr>
                    </a:lvl1pPr>
                  </a:lstStyle>
                  <a:p>
                    <a:pPr defTabSz="275009">
                      <a:lnSpc>
                        <a:spcPct val="90000"/>
                      </a:lnSpc>
                    </a:pPr>
                    <a:r>
                      <a:rPr lang="en-US" sz="863" dirty="0">
                        <a:solidFill>
                          <a:srgbClr val="FFFFFF"/>
                        </a:solidFill>
                      </a:rPr>
                      <a:t>Cloud</a:t>
                    </a:r>
                  </a:p>
                </p:txBody>
              </p:sp>
              <p:pic>
                <p:nvPicPr>
                  <p:cNvPr id="48" name="Picture 47" descr="cloudgears.png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5451" y="1675109"/>
                    <a:ext cx="540205" cy="396091"/>
                  </a:xfrm>
                  <a:prstGeom prst="rect">
                    <a:avLst/>
                  </a:prstGeom>
                  <a:effectLst>
                    <a:outerShdw blurRad="69850" dist="25400" dir="2700000" algn="tl" rotWithShape="0">
                      <a:schemeClr val="tx2">
                        <a:lumMod val="75000"/>
                        <a:alpha val="23000"/>
                      </a:schemeClr>
                    </a:outerShdw>
                  </a:effectLst>
                </p:spPr>
              </p:pic>
              <p:sp>
                <p:nvSpPr>
                  <p:cNvPr id="49" name="Oval 48"/>
                  <p:cNvSpPr/>
                  <p:nvPr/>
                </p:nvSpPr>
                <p:spPr>
                  <a:xfrm>
                    <a:off x="1090798" y="1714358"/>
                    <a:ext cx="390181" cy="3377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455363" y="1477430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1" name="Rounded Rectangle 50"/>
                  <p:cNvSpPr/>
                  <p:nvPr/>
                </p:nvSpPr>
                <p:spPr>
                  <a:xfrm>
                    <a:off x="670247" y="1506471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pic>
          <p:nvPicPr>
            <p:cNvPr id="34" name="Picture 33" descr="Connected Analytics Icon whit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223" y="1254659"/>
              <a:ext cx="324990" cy="298121"/>
            </a:xfrm>
            <a:prstGeom prst="rect">
              <a:avLst/>
            </a:prstGeom>
          </p:spPr>
        </p:pic>
        <p:pic>
          <p:nvPicPr>
            <p:cNvPr id="35" name="Picture 34" descr="Connected Analytics Icon whit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503" y="1453666"/>
              <a:ext cx="324990" cy="298121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4194942" y="1737424"/>
            <a:ext cx="3370707" cy="3370196"/>
            <a:chOff x="6944029" y="2026503"/>
            <a:chExt cx="10110587" cy="8987188"/>
          </a:xfrm>
        </p:grpSpPr>
        <p:sp>
          <p:nvSpPr>
            <p:cNvPr id="53" name="Oval 52"/>
            <p:cNvSpPr/>
            <p:nvPr/>
          </p:nvSpPr>
          <p:spPr>
            <a:xfrm>
              <a:off x="6944029" y="2026503"/>
              <a:ext cx="10110587" cy="89871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87771" tIns="43886" rIns="87771" bIns="43886" rtlCol="0" anchor="ctr"/>
            <a:lstStyle/>
            <a:p>
              <a:pPr defTabSz="275009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7188859" y="2246417"/>
              <a:ext cx="4692565" cy="4171169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0" y="787850"/>
                    <a:pt x="787850" y="0"/>
                    <a:pt x="1759712" y="0"/>
                  </a:cubicBezTo>
                  <a:lnTo>
                    <a:pt x="1759712" y="1759712"/>
                  </a:lnTo>
                  <a:lnTo>
                    <a:pt x="0" y="1759712"/>
                  </a:lnTo>
                  <a:close/>
                </a:path>
              </a:pathLst>
            </a:custGeom>
            <a:solidFill>
              <a:srgbClr val="49B3DF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0783" tIns="610783" rIns="116054" bIns="116054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2098171" y="2246417"/>
              <a:ext cx="4692565" cy="4171169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971862" y="0"/>
                    <a:pt x="1759712" y="787850"/>
                    <a:pt x="1759712" y="1759712"/>
                  </a:cubicBezTo>
                  <a:lnTo>
                    <a:pt x="0" y="1759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0D7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054" tIns="610783" rIns="610783" bIns="116054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2098171" y="6610253"/>
              <a:ext cx="4692565" cy="4171172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2" y="971862"/>
                    <a:pt x="971862" y="1759712"/>
                    <a:pt x="0" y="1759712"/>
                  </a:cubicBezTo>
                  <a:lnTo>
                    <a:pt x="0" y="0"/>
                  </a:lnTo>
                  <a:lnTo>
                    <a:pt x="1759712" y="0"/>
                  </a:lnTo>
                  <a:close/>
                </a:path>
              </a:pathLst>
            </a:custGeom>
            <a:solidFill>
              <a:srgbClr val="58585B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054" tIns="116054" rIns="610783" bIns="610783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7188859" y="6610254"/>
              <a:ext cx="4692565" cy="4171169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787850" y="1759712"/>
                    <a:pt x="0" y="971862"/>
                    <a:pt x="0" y="0"/>
                  </a:cubicBezTo>
                  <a:lnTo>
                    <a:pt x="1759712" y="0"/>
                  </a:lnTo>
                  <a:lnTo>
                    <a:pt x="1759712" y="1759712"/>
                  </a:lnTo>
                  <a:close/>
                </a:path>
              </a:pathLst>
            </a:custGeom>
            <a:solidFill>
              <a:srgbClr val="79797C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0783" tIns="116054" rIns="116052" bIns="610783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8" name="L_itteration"/>
            <p:cNvSpPr>
              <a:spLocks noChangeAspect="1" noEditPoints="1"/>
            </p:cNvSpPr>
            <p:nvPr/>
          </p:nvSpPr>
          <p:spPr bwMode="auto">
            <a:xfrm rot="20777300">
              <a:off x="10873016" y="5565907"/>
              <a:ext cx="2293157" cy="1898183"/>
            </a:xfrm>
            <a:custGeom>
              <a:avLst/>
              <a:gdLst>
                <a:gd name="T0" fmla="*/ 421 w 520"/>
                <a:gd name="T1" fmla="*/ 310 h 482"/>
                <a:gd name="T2" fmla="*/ 481 w 520"/>
                <a:gd name="T3" fmla="*/ 335 h 482"/>
                <a:gd name="T4" fmla="*/ 430 w 520"/>
                <a:gd name="T5" fmla="*/ 411 h 482"/>
                <a:gd name="T6" fmla="*/ 353 w 520"/>
                <a:gd name="T7" fmla="*/ 463 h 482"/>
                <a:gd name="T8" fmla="*/ 260 w 520"/>
                <a:gd name="T9" fmla="*/ 482 h 482"/>
                <a:gd name="T10" fmla="*/ 166 w 520"/>
                <a:gd name="T11" fmla="*/ 463 h 482"/>
                <a:gd name="T12" fmla="*/ 89 w 520"/>
                <a:gd name="T13" fmla="*/ 411 h 482"/>
                <a:gd name="T14" fmla="*/ 49 w 520"/>
                <a:gd name="T15" fmla="*/ 357 h 482"/>
                <a:gd name="T16" fmla="*/ 0 w 520"/>
                <a:gd name="T17" fmla="*/ 378 h 482"/>
                <a:gd name="T18" fmla="*/ 20 w 520"/>
                <a:gd name="T19" fmla="*/ 210 h 482"/>
                <a:gd name="T20" fmla="*/ 155 w 520"/>
                <a:gd name="T21" fmla="*/ 312 h 482"/>
                <a:gd name="T22" fmla="*/ 109 w 520"/>
                <a:gd name="T23" fmla="*/ 332 h 482"/>
                <a:gd name="T24" fmla="*/ 135 w 520"/>
                <a:gd name="T25" fmla="*/ 365 h 482"/>
                <a:gd name="T26" fmla="*/ 191 w 520"/>
                <a:gd name="T27" fmla="*/ 403 h 482"/>
                <a:gd name="T28" fmla="*/ 260 w 520"/>
                <a:gd name="T29" fmla="*/ 417 h 482"/>
                <a:gd name="T30" fmla="*/ 328 w 520"/>
                <a:gd name="T31" fmla="*/ 403 h 482"/>
                <a:gd name="T32" fmla="*/ 384 w 520"/>
                <a:gd name="T33" fmla="*/ 365 h 482"/>
                <a:gd name="T34" fmla="*/ 421 w 520"/>
                <a:gd name="T35" fmla="*/ 310 h 482"/>
                <a:gd name="T36" fmla="*/ 471 w 520"/>
                <a:gd name="T37" fmla="*/ 125 h 482"/>
                <a:gd name="T38" fmla="*/ 430 w 520"/>
                <a:gd name="T39" fmla="*/ 71 h 482"/>
                <a:gd name="T40" fmla="*/ 353 w 520"/>
                <a:gd name="T41" fmla="*/ 19 h 482"/>
                <a:gd name="T42" fmla="*/ 260 w 520"/>
                <a:gd name="T43" fmla="*/ 0 h 482"/>
                <a:gd name="T44" fmla="*/ 166 w 520"/>
                <a:gd name="T45" fmla="*/ 19 h 482"/>
                <a:gd name="T46" fmla="*/ 89 w 520"/>
                <a:gd name="T47" fmla="*/ 71 h 482"/>
                <a:gd name="T48" fmla="*/ 38 w 520"/>
                <a:gd name="T49" fmla="*/ 148 h 482"/>
                <a:gd name="T50" fmla="*/ 98 w 520"/>
                <a:gd name="T51" fmla="*/ 173 h 482"/>
                <a:gd name="T52" fmla="*/ 135 w 520"/>
                <a:gd name="T53" fmla="*/ 117 h 482"/>
                <a:gd name="T54" fmla="*/ 191 w 520"/>
                <a:gd name="T55" fmla="*/ 79 h 482"/>
                <a:gd name="T56" fmla="*/ 260 w 520"/>
                <a:gd name="T57" fmla="*/ 66 h 482"/>
                <a:gd name="T58" fmla="*/ 328 w 520"/>
                <a:gd name="T59" fmla="*/ 79 h 482"/>
                <a:gd name="T60" fmla="*/ 384 w 520"/>
                <a:gd name="T61" fmla="*/ 117 h 482"/>
                <a:gd name="T62" fmla="*/ 410 w 520"/>
                <a:gd name="T63" fmla="*/ 151 h 482"/>
                <a:gd name="T64" fmla="*/ 364 w 520"/>
                <a:gd name="T65" fmla="*/ 170 h 482"/>
                <a:gd name="T66" fmla="*/ 499 w 520"/>
                <a:gd name="T67" fmla="*/ 272 h 482"/>
                <a:gd name="T68" fmla="*/ 520 w 520"/>
                <a:gd name="T69" fmla="*/ 105 h 482"/>
                <a:gd name="T70" fmla="*/ 471 w 520"/>
                <a:gd name="T71" fmla="*/ 12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0" h="482">
                  <a:moveTo>
                    <a:pt x="421" y="310"/>
                  </a:moveTo>
                  <a:cubicBezTo>
                    <a:pt x="481" y="335"/>
                    <a:pt x="481" y="335"/>
                    <a:pt x="481" y="335"/>
                  </a:cubicBezTo>
                  <a:cubicBezTo>
                    <a:pt x="469" y="364"/>
                    <a:pt x="452" y="389"/>
                    <a:pt x="430" y="411"/>
                  </a:cubicBezTo>
                  <a:cubicBezTo>
                    <a:pt x="408" y="434"/>
                    <a:pt x="382" y="451"/>
                    <a:pt x="353" y="463"/>
                  </a:cubicBezTo>
                  <a:cubicBezTo>
                    <a:pt x="324" y="476"/>
                    <a:pt x="292" y="482"/>
                    <a:pt x="260" y="482"/>
                  </a:cubicBezTo>
                  <a:cubicBezTo>
                    <a:pt x="227" y="482"/>
                    <a:pt x="196" y="476"/>
                    <a:pt x="166" y="463"/>
                  </a:cubicBezTo>
                  <a:cubicBezTo>
                    <a:pt x="137" y="451"/>
                    <a:pt x="111" y="434"/>
                    <a:pt x="89" y="411"/>
                  </a:cubicBezTo>
                  <a:cubicBezTo>
                    <a:pt x="73" y="395"/>
                    <a:pt x="59" y="377"/>
                    <a:pt x="49" y="357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55" y="312"/>
                    <a:pt x="155" y="312"/>
                    <a:pt x="155" y="312"/>
                  </a:cubicBezTo>
                  <a:cubicBezTo>
                    <a:pt x="109" y="332"/>
                    <a:pt x="109" y="332"/>
                    <a:pt x="109" y="332"/>
                  </a:cubicBezTo>
                  <a:cubicBezTo>
                    <a:pt x="116" y="344"/>
                    <a:pt x="125" y="355"/>
                    <a:pt x="135" y="365"/>
                  </a:cubicBezTo>
                  <a:cubicBezTo>
                    <a:pt x="152" y="381"/>
                    <a:pt x="170" y="394"/>
                    <a:pt x="191" y="403"/>
                  </a:cubicBezTo>
                  <a:cubicBezTo>
                    <a:pt x="213" y="412"/>
                    <a:pt x="236" y="417"/>
                    <a:pt x="260" y="417"/>
                  </a:cubicBezTo>
                  <a:cubicBezTo>
                    <a:pt x="283" y="417"/>
                    <a:pt x="306" y="412"/>
                    <a:pt x="328" y="403"/>
                  </a:cubicBezTo>
                  <a:cubicBezTo>
                    <a:pt x="349" y="394"/>
                    <a:pt x="368" y="381"/>
                    <a:pt x="384" y="365"/>
                  </a:cubicBezTo>
                  <a:cubicBezTo>
                    <a:pt x="400" y="349"/>
                    <a:pt x="412" y="330"/>
                    <a:pt x="421" y="310"/>
                  </a:cubicBezTo>
                  <a:close/>
                  <a:moveTo>
                    <a:pt x="471" y="125"/>
                  </a:moveTo>
                  <a:cubicBezTo>
                    <a:pt x="460" y="105"/>
                    <a:pt x="446" y="87"/>
                    <a:pt x="430" y="71"/>
                  </a:cubicBezTo>
                  <a:cubicBezTo>
                    <a:pt x="408" y="49"/>
                    <a:pt x="382" y="32"/>
                    <a:pt x="353" y="19"/>
                  </a:cubicBezTo>
                  <a:cubicBezTo>
                    <a:pt x="324" y="7"/>
                    <a:pt x="292" y="0"/>
                    <a:pt x="260" y="0"/>
                  </a:cubicBezTo>
                  <a:cubicBezTo>
                    <a:pt x="227" y="0"/>
                    <a:pt x="196" y="7"/>
                    <a:pt x="166" y="19"/>
                  </a:cubicBezTo>
                  <a:cubicBezTo>
                    <a:pt x="137" y="32"/>
                    <a:pt x="111" y="49"/>
                    <a:pt x="89" y="71"/>
                  </a:cubicBezTo>
                  <a:cubicBezTo>
                    <a:pt x="67" y="93"/>
                    <a:pt x="50" y="119"/>
                    <a:pt x="38" y="148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7" y="152"/>
                    <a:pt x="119" y="133"/>
                    <a:pt x="135" y="117"/>
                  </a:cubicBezTo>
                  <a:cubicBezTo>
                    <a:pt x="152" y="101"/>
                    <a:pt x="170" y="88"/>
                    <a:pt x="191" y="79"/>
                  </a:cubicBezTo>
                  <a:cubicBezTo>
                    <a:pt x="213" y="70"/>
                    <a:pt x="236" y="66"/>
                    <a:pt x="260" y="66"/>
                  </a:cubicBezTo>
                  <a:cubicBezTo>
                    <a:pt x="283" y="66"/>
                    <a:pt x="306" y="70"/>
                    <a:pt x="328" y="79"/>
                  </a:cubicBezTo>
                  <a:cubicBezTo>
                    <a:pt x="349" y="88"/>
                    <a:pt x="368" y="101"/>
                    <a:pt x="384" y="117"/>
                  </a:cubicBezTo>
                  <a:cubicBezTo>
                    <a:pt x="394" y="127"/>
                    <a:pt x="403" y="139"/>
                    <a:pt x="410" y="151"/>
                  </a:cubicBezTo>
                  <a:cubicBezTo>
                    <a:pt x="364" y="170"/>
                    <a:pt x="364" y="170"/>
                    <a:pt x="364" y="170"/>
                  </a:cubicBezTo>
                  <a:cubicBezTo>
                    <a:pt x="499" y="272"/>
                    <a:pt x="499" y="272"/>
                    <a:pt x="499" y="272"/>
                  </a:cubicBezTo>
                  <a:cubicBezTo>
                    <a:pt x="520" y="105"/>
                    <a:pt x="520" y="105"/>
                    <a:pt x="520" y="105"/>
                  </a:cubicBezTo>
                  <a:lnTo>
                    <a:pt x="471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7771" tIns="43886" rIns="87771" bIns="43886" numCol="1" anchor="t" anchorCtr="0" compatLnSpc="1">
              <a:prstTxWarp prst="textNoShape">
                <a:avLst/>
              </a:prstTxWarp>
            </a:bodyPr>
            <a:lstStyle/>
            <a:p>
              <a:pPr defTabSz="275009"/>
              <a:endParaRPr lang="en-US" sz="150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38171" y="4092927"/>
              <a:ext cx="3368573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Analyze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56602" y="7849347"/>
              <a:ext cx="3166626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Access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401899" y="7866654"/>
              <a:ext cx="3238750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Engage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24822" y="4123855"/>
              <a:ext cx="3993648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Automate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698091" y="2084117"/>
            <a:ext cx="998140" cy="808478"/>
            <a:chOff x="2114597" y="1288049"/>
            <a:chExt cx="1057493" cy="909537"/>
          </a:xfrm>
        </p:grpSpPr>
        <p:sp>
          <p:nvSpPr>
            <p:cNvPr id="64" name="Oval 63"/>
            <p:cNvSpPr/>
            <p:nvPr/>
          </p:nvSpPr>
          <p:spPr>
            <a:xfrm>
              <a:off x="2174957" y="1288049"/>
              <a:ext cx="857365" cy="909537"/>
            </a:xfrm>
            <a:prstGeom prst="ellipse">
              <a:avLst/>
            </a:prstGeom>
            <a:solidFill>
              <a:srgbClr val="76C6E7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14597" y="1452642"/>
              <a:ext cx="1057493" cy="307868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Distributed Analysis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2346416" y="1926751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710791" y="3793619"/>
            <a:ext cx="998140" cy="808478"/>
            <a:chOff x="2088717" y="3197264"/>
            <a:chExt cx="1057493" cy="909537"/>
          </a:xfrm>
        </p:grpSpPr>
        <p:sp>
          <p:nvSpPr>
            <p:cNvPr id="68" name="Oval 67"/>
            <p:cNvSpPr/>
            <p:nvPr/>
          </p:nvSpPr>
          <p:spPr>
            <a:xfrm>
              <a:off x="2123656" y="3197264"/>
              <a:ext cx="1005745" cy="909537"/>
            </a:xfrm>
            <a:prstGeom prst="ellipse">
              <a:avLst/>
            </a:prstGeom>
            <a:solidFill>
              <a:srgbClr val="9B9B9D">
                <a:alpha val="70000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088717" y="3590610"/>
              <a:ext cx="1057493" cy="310369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Virtual</a:t>
              </a:r>
            </a:p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Aggregation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 flipV="1">
              <a:off x="2350744" y="3500869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205322" y="2084117"/>
            <a:ext cx="868381" cy="808478"/>
            <a:chOff x="5897022" y="1274075"/>
            <a:chExt cx="868381" cy="909537"/>
          </a:xfrm>
        </p:grpSpPr>
        <p:sp>
          <p:nvSpPr>
            <p:cNvPr id="72" name="Oval 71"/>
            <p:cNvSpPr/>
            <p:nvPr/>
          </p:nvSpPr>
          <p:spPr>
            <a:xfrm>
              <a:off x="5926592" y="1274075"/>
              <a:ext cx="809244" cy="909537"/>
            </a:xfrm>
            <a:prstGeom prst="ellipse">
              <a:avLst/>
            </a:prstGeom>
            <a:solidFill>
              <a:srgbClr val="49B3DF">
                <a:alpha val="70000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97022" y="1404520"/>
              <a:ext cx="868381" cy="307868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App </a:t>
              </a:r>
              <a:br>
                <a:rPr lang="en-US" sz="863" dirty="0">
                  <a:solidFill>
                    <a:srgbClr val="FFFFFF"/>
                  </a:solidFill>
                </a:rPr>
              </a:br>
              <a:r>
                <a:rPr lang="en-US" sz="863" dirty="0">
                  <a:solidFill>
                    <a:srgbClr val="FFFFFF"/>
                  </a:solidFill>
                </a:rPr>
                <a:t>Services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H="1" flipV="1">
              <a:off x="6064492" y="1934511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7205322" y="3793619"/>
            <a:ext cx="816221" cy="808478"/>
            <a:chOff x="5954926" y="3273002"/>
            <a:chExt cx="816221" cy="909537"/>
          </a:xfrm>
        </p:grpSpPr>
        <p:sp>
          <p:nvSpPr>
            <p:cNvPr id="76" name="Oval 75"/>
            <p:cNvSpPr/>
            <p:nvPr/>
          </p:nvSpPr>
          <p:spPr>
            <a:xfrm>
              <a:off x="5954926" y="3273002"/>
              <a:ext cx="809244" cy="909537"/>
            </a:xfrm>
            <a:prstGeom prst="ellipse">
              <a:avLst/>
            </a:prstGeom>
            <a:solidFill>
              <a:srgbClr val="58585B">
                <a:alpha val="70000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 flipV="1">
              <a:off x="6092827" y="3533133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5954926" y="3652124"/>
              <a:ext cx="816221" cy="307868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Contextual Interactions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68016" y="2154769"/>
            <a:ext cx="1619918" cy="786592"/>
            <a:chOff x="7045448" y="1241042"/>
            <a:chExt cx="1619917" cy="884917"/>
          </a:xfrm>
        </p:grpSpPr>
        <p:grpSp>
          <p:nvGrpSpPr>
            <p:cNvPr id="80" name="Group 79"/>
            <p:cNvGrpSpPr/>
            <p:nvPr/>
          </p:nvGrpSpPr>
          <p:grpSpPr>
            <a:xfrm>
              <a:off x="7045448" y="1241042"/>
              <a:ext cx="1619917" cy="884917"/>
              <a:chOff x="7045448" y="1241042"/>
              <a:chExt cx="1619917" cy="884917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7045448" y="1952550"/>
                <a:ext cx="1619917" cy="1734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Vendor &amp; Partner Ecosystems</a:t>
                </a:r>
              </a:p>
            </p:txBody>
          </p:sp>
          <p:pic>
            <p:nvPicPr>
              <p:cNvPr id="88" name="Picture 87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7714" y="1596472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  <p:pic>
            <p:nvPicPr>
              <p:cNvPr id="89" name="Picture 88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698" y="1241470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  <p:pic>
            <p:nvPicPr>
              <p:cNvPr id="90" name="Picture 89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157" y="1241042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  <p:pic>
            <p:nvPicPr>
              <p:cNvPr id="91" name="Picture 90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841" y="1584195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7609271" y="1612818"/>
              <a:ext cx="425819" cy="260519"/>
              <a:chOff x="7651488" y="2540208"/>
              <a:chExt cx="626450" cy="381346"/>
            </a:xfrm>
            <a:solidFill>
              <a:schemeClr val="bg1"/>
            </a:solidFill>
          </p:grpSpPr>
          <p:sp>
            <p:nvSpPr>
              <p:cNvPr id="82" name="Freeform 27"/>
              <p:cNvSpPr>
                <a:spLocks/>
              </p:cNvSpPr>
              <p:nvPr/>
            </p:nvSpPr>
            <p:spPr bwMode="black">
              <a:xfrm>
                <a:off x="7798408" y="2540208"/>
                <a:ext cx="422394" cy="241655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black">
              <a:xfrm>
                <a:off x="7747394" y="2774726"/>
                <a:ext cx="205076" cy="141731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black">
              <a:xfrm>
                <a:off x="8178971" y="2578954"/>
                <a:ext cx="98967" cy="204948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30"/>
              <p:cNvSpPr>
                <a:spLocks/>
              </p:cNvSpPr>
              <p:nvPr/>
            </p:nvSpPr>
            <p:spPr bwMode="black">
              <a:xfrm>
                <a:off x="7651488" y="2557542"/>
                <a:ext cx="113251" cy="226360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Freeform 26"/>
              <p:cNvSpPr>
                <a:spLocks/>
              </p:cNvSpPr>
              <p:nvPr/>
            </p:nvSpPr>
            <p:spPr bwMode="black">
              <a:xfrm>
                <a:off x="7728009" y="2591190"/>
                <a:ext cx="454023" cy="330364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Answer: The Cloud Computing?</a:t>
            </a:r>
          </a:p>
        </p:txBody>
      </p:sp>
      <p:sp>
        <p:nvSpPr>
          <p:cNvPr id="26627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According to the official </a:t>
            </a:r>
            <a:r>
              <a:rPr lang="en-US" b="1"/>
              <a:t>NIST definition</a:t>
            </a:r>
            <a:r>
              <a:rPr lang="en-US"/>
              <a:t>, "</a:t>
            </a:r>
            <a:r>
              <a:rPr lang="en-US" b="1"/>
              <a:t>cloud computing</a:t>
            </a:r>
            <a:r>
              <a:rPr lang="en-US"/>
              <a:t> is a model for enabling ubiquitous, convenient, on-demand network access to a shared pool of configurable </a:t>
            </a:r>
            <a:r>
              <a:rPr lang="en-US" b="1"/>
              <a:t>computing</a:t>
            </a:r>
            <a:r>
              <a:rPr lang="en-US"/>
              <a:t> resources (e.g., networks, servers, storage, applications and services) that can be rapidly provisioned and released with minimal management.</a:t>
            </a:r>
            <a:endParaRPr lang="en-US" altLang="en-US" dirty="0"/>
          </a:p>
          <a:p>
            <a:pPr eaLnBrk="1" hangingPunct="1"/>
            <a:r>
              <a:rPr lang="en-US" altLang="en-US" dirty="0"/>
              <a:t>Typical requirements and models: </a:t>
            </a:r>
          </a:p>
          <a:p>
            <a:pPr lvl="1" eaLnBrk="1" hangingPunct="1"/>
            <a:r>
              <a:rPr lang="en-US" altLang="en-US" dirty="0"/>
              <a:t>platform (</a:t>
            </a:r>
            <a:r>
              <a:rPr lang="en-US" altLang="en-US" dirty="0" err="1"/>
              <a:t>PaaS</a:t>
            </a:r>
            <a:r>
              <a:rPr lang="en-US" altLang="en-US" dirty="0"/>
              <a:t>), </a:t>
            </a:r>
          </a:p>
          <a:p>
            <a:pPr lvl="1" eaLnBrk="1" hangingPunct="1"/>
            <a:r>
              <a:rPr lang="en-US" altLang="en-US" dirty="0"/>
              <a:t>software (SaaS), </a:t>
            </a:r>
          </a:p>
          <a:p>
            <a:pPr lvl="1" eaLnBrk="1" hangingPunct="1"/>
            <a:r>
              <a:rPr lang="en-US" altLang="en-US" dirty="0"/>
              <a:t>infrastructure (</a:t>
            </a:r>
            <a:r>
              <a:rPr lang="en-US" altLang="en-US" dirty="0" err="1"/>
              <a:t>IaaS</a:t>
            </a:r>
            <a:r>
              <a:rPr lang="en-US" altLang="en-US" dirty="0"/>
              <a:t>), </a:t>
            </a:r>
          </a:p>
          <a:p>
            <a:pPr lvl="1" eaLnBrk="1" hangingPunct="1"/>
            <a:r>
              <a:rPr lang="en-US" altLang="en-US" dirty="0"/>
              <a:t>Services-based application programming interface (API)</a:t>
            </a:r>
          </a:p>
          <a:p>
            <a:pPr eaLnBrk="1" hangingPunct="1"/>
            <a:r>
              <a:rPr lang="en-US" altLang="en-US" dirty="0"/>
              <a:t>A cloud computing environment can provide one or more of these requirements for a cost</a:t>
            </a:r>
          </a:p>
          <a:p>
            <a:pPr eaLnBrk="1" hangingPunct="1"/>
            <a:r>
              <a:rPr lang="en-US" altLang="en-US" dirty="0"/>
              <a:t>Pay as you go model of business</a:t>
            </a:r>
          </a:p>
          <a:p>
            <a:pPr eaLnBrk="1" hangingPunct="1"/>
            <a:r>
              <a:rPr lang="en-US" altLang="en-US" dirty="0"/>
              <a:t>When using a public cloud the model is similar to renting a property than owning one.</a:t>
            </a:r>
          </a:p>
          <a:p>
            <a:pPr eaLnBrk="1" hangingPunct="1"/>
            <a:r>
              <a:rPr lang="en-US" altLang="en-US" dirty="0"/>
              <a:t>An organization could also maintain a private cloud and/or use both.</a:t>
            </a:r>
          </a:p>
        </p:txBody>
      </p:sp>
    </p:spTree>
    <p:extLst>
      <p:ext uri="{BB962C8B-B14F-4D97-AF65-F5344CB8AC3E}">
        <p14:creationId xmlns:p14="http://schemas.microsoft.com/office/powerpoint/2010/main" val="25481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Enabling Technologies</a:t>
            </a:r>
          </a:p>
        </p:txBody>
      </p:sp>
      <p:sp>
        <p:nvSpPr>
          <p:cNvPr id="5" name="Up Arrow 4"/>
          <p:cNvSpPr/>
          <p:nvPr/>
        </p:nvSpPr>
        <p:spPr>
          <a:xfrm>
            <a:off x="5072063" y="5791200"/>
            <a:ext cx="2590800" cy="762000"/>
          </a:xfrm>
          <a:prstGeom prst="upArrow">
            <a:avLst>
              <a:gd name="adj1" fmla="val 50000"/>
              <a:gd name="adj2" fmla="val 17735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64-bit 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2800" y="5257800"/>
            <a:ext cx="6248400" cy="533400"/>
          </a:xfrm>
          <a:prstGeom prst="rect">
            <a:avLst/>
          </a:prstGeom>
          <a:solidFill>
            <a:srgbClr val="7CE4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Multi-core architectures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257800"/>
            <a:ext cx="533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352800" y="4495800"/>
            <a:ext cx="6248400" cy="76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Virtualization: bare metal, hypervisor. 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3886200"/>
            <a:ext cx="6096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VM0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21375" y="3886200"/>
            <a:ext cx="6096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VM1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53400" y="3886200"/>
            <a:ext cx="6096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</a:rPr>
              <a:t>VMn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52800" y="3276600"/>
            <a:ext cx="6248400" cy="609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Web-services,  SOA, WS standards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89375" y="2960688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10400" y="2895600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58113" y="2895600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496300" y="2895600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498975" y="2938463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4" name="TextBox 18"/>
          <p:cNvSpPr txBox="1">
            <a:spLocks noChangeArrowheads="1"/>
          </p:cNvSpPr>
          <p:nvPr/>
        </p:nvSpPr>
        <p:spPr bwMode="auto">
          <a:xfrm>
            <a:off x="4689476" y="2949576"/>
            <a:ext cx="1833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b="1"/>
              <a:t>Services interface</a:t>
            </a:r>
          </a:p>
        </p:txBody>
      </p:sp>
      <p:sp>
        <p:nvSpPr>
          <p:cNvPr id="27665" name="Cloud"/>
          <p:cNvSpPr>
            <a:spLocks noChangeAspect="1" noEditPoints="1" noChangeArrowheads="1"/>
          </p:cNvSpPr>
          <p:nvPr/>
        </p:nvSpPr>
        <p:spPr bwMode="auto">
          <a:xfrm>
            <a:off x="3352800" y="1309688"/>
            <a:ext cx="6096000" cy="1238250"/>
          </a:xfrm>
          <a:custGeom>
            <a:avLst/>
            <a:gdLst>
              <a:gd name="T0" fmla="*/ 1506090178 w 21600"/>
              <a:gd name="T1" fmla="*/ 2036877682 h 21600"/>
              <a:gd name="T2" fmla="*/ 2147483647 w 21600"/>
              <a:gd name="T3" fmla="*/ 2147483647 h 21600"/>
              <a:gd name="T4" fmla="*/ 2147483647 w 21600"/>
              <a:gd name="T5" fmla="*/ 2036877682 h 21600"/>
              <a:gd name="T6" fmla="*/ 2147483647 w 21600"/>
              <a:gd name="T7" fmla="*/ 2329208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Cloud applications: data-intensive, compute-intensive, storage-intensive</a:t>
            </a:r>
          </a:p>
        </p:txBody>
      </p:sp>
      <p:sp>
        <p:nvSpPr>
          <p:cNvPr id="30" name="Up Arrow 29"/>
          <p:cNvSpPr/>
          <p:nvPr/>
        </p:nvSpPr>
        <p:spPr>
          <a:xfrm>
            <a:off x="6259514" y="2514600"/>
            <a:ext cx="750887" cy="4572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Can 30"/>
          <p:cNvSpPr/>
          <p:nvPr/>
        </p:nvSpPr>
        <p:spPr>
          <a:xfrm>
            <a:off x="1752600" y="4549776"/>
            <a:ext cx="1143000" cy="1216025"/>
          </a:xfrm>
          <a:prstGeom prst="can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</a:rPr>
              <a:t>Storage Models: S3, </a:t>
            </a:r>
            <a:r>
              <a:rPr lang="en-US" sz="1200" b="1" dirty="0" err="1">
                <a:solidFill>
                  <a:schemeClr val="tx1"/>
                </a:solidFill>
              </a:rPr>
              <a:t>BigTable</a:t>
            </a:r>
            <a:r>
              <a:rPr lang="en-US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chemeClr val="tx1"/>
                </a:solidFill>
              </a:rPr>
              <a:t>BlobStore</a:t>
            </a:r>
            <a:r>
              <a:rPr lang="en-US" sz="1200" b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34" name="Left-Right Arrow 33"/>
          <p:cNvSpPr/>
          <p:nvPr/>
        </p:nvSpPr>
        <p:spPr>
          <a:xfrm rot="7971937">
            <a:off x="2325688" y="4268788"/>
            <a:ext cx="1339850" cy="139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9" name="TextBox 34"/>
          <p:cNvSpPr txBox="1">
            <a:spLocks noChangeArrowheads="1"/>
          </p:cNvSpPr>
          <p:nvPr/>
        </p:nvSpPr>
        <p:spPr bwMode="auto">
          <a:xfrm>
            <a:off x="6965950" y="2514600"/>
            <a:ext cx="12334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b="1"/>
              <a:t>Bandwidth</a:t>
            </a:r>
          </a:p>
        </p:txBody>
      </p:sp>
      <p:sp>
        <p:nvSpPr>
          <p:cNvPr id="27670" name="TextBox 35"/>
          <p:cNvSpPr txBox="1">
            <a:spLocks noChangeArrowheads="1"/>
          </p:cNvSpPr>
          <p:nvPr/>
        </p:nvSpPr>
        <p:spPr bwMode="auto">
          <a:xfrm>
            <a:off x="3425826" y="2838451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400" b="1"/>
              <a:t>WS</a:t>
            </a:r>
          </a:p>
        </p:txBody>
      </p:sp>
      <p:pic>
        <p:nvPicPr>
          <p:cNvPr id="27671" name="Picture 7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4950" y="1143000"/>
            <a:ext cx="6477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2" name="Picture 8" descr="C:\Program Files\Microsoft Office\MEDIA\CAGCAT10\j0240719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4" y="1536701"/>
            <a:ext cx="447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3" name="Picture 9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09663"/>
            <a:ext cx="5334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4" name="Picture 10" descr="C:\Program Files\Microsoft Office\MEDIA\CAGCAT10\j0297551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1" y="1617664"/>
            <a:ext cx="46672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5" name="Picture 11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9" y="1044575"/>
            <a:ext cx="5937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6" name="Picture 12" descr="C:\Program Files\Microsoft Office\MEDIA\CAGCAT10\j0234687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238375"/>
            <a:ext cx="61436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53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Common Features of Cloud Providers</a:t>
            </a:r>
          </a:p>
        </p:txBody>
      </p:sp>
      <p:grpSp>
        <p:nvGrpSpPr>
          <p:cNvPr id="28675" name="Group 17"/>
          <p:cNvGrpSpPr>
            <a:grpSpLocks/>
          </p:cNvGrpSpPr>
          <p:nvPr/>
        </p:nvGrpSpPr>
        <p:grpSpPr bwMode="auto">
          <a:xfrm>
            <a:off x="3124200" y="1741489"/>
            <a:ext cx="4724400" cy="936625"/>
            <a:chOff x="1524000" y="2362200"/>
            <a:chExt cx="4724400" cy="936171"/>
          </a:xfrm>
        </p:grpSpPr>
        <p:sp>
          <p:nvSpPr>
            <p:cNvPr id="7" name="Rectangle 6"/>
            <p:cNvSpPr/>
            <p:nvPr/>
          </p:nvSpPr>
          <p:spPr>
            <a:xfrm>
              <a:off x="1524000" y="2384414"/>
              <a:ext cx="1676400" cy="913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Development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Environment: </a:t>
              </a:r>
              <a:r>
                <a:rPr lang="en-US" sz="1400" dirty="0">
                  <a:solidFill>
                    <a:schemeClr val="tx1"/>
                  </a:solidFill>
                </a:rPr>
                <a:t>IDE, SDK, Plugins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9600" y="2362200"/>
              <a:ext cx="1828800" cy="9139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Production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Environment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200400" y="2666852"/>
              <a:ext cx="1219200" cy="1745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8676" name="Group 18"/>
          <p:cNvGrpSpPr>
            <a:grpSpLocks/>
          </p:cNvGrpSpPr>
          <p:nvPr/>
        </p:nvGrpSpPr>
        <p:grpSpPr bwMode="auto">
          <a:xfrm>
            <a:off x="3048000" y="3121026"/>
            <a:ext cx="6597650" cy="925513"/>
            <a:chOff x="1524000" y="3845705"/>
            <a:chExt cx="6597887" cy="925286"/>
          </a:xfrm>
        </p:grpSpPr>
        <p:sp>
          <p:nvSpPr>
            <p:cNvPr id="12" name="Flowchart: Magnetic Disk 11"/>
            <p:cNvSpPr/>
            <p:nvPr/>
          </p:nvSpPr>
          <p:spPr>
            <a:xfrm>
              <a:off x="1524000" y="3856815"/>
              <a:ext cx="914433" cy="764987"/>
            </a:xfrm>
            <a:prstGeom prst="flowChartMagneticDisk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Simple</a:t>
              </a:r>
            </a:p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60" y="3856815"/>
              <a:ext cx="1219244" cy="914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Table Store &lt;key, value&gt;</a:t>
              </a: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5334137" y="3845705"/>
              <a:ext cx="914433" cy="776098"/>
            </a:xfrm>
            <a:prstGeom prst="flowChartMagneticDisk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Drives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24000" y="3845705"/>
              <a:ext cx="4800772" cy="92528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685" name="TextBox 15"/>
            <p:cNvSpPr txBox="1">
              <a:spLocks noChangeArrowheads="1"/>
            </p:cNvSpPr>
            <p:nvPr/>
          </p:nvSpPr>
          <p:spPr bwMode="auto">
            <a:xfrm>
              <a:off x="6324600" y="4046738"/>
              <a:ext cx="17972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 b="1"/>
                <a:t>Accessible through </a:t>
              </a:r>
            </a:p>
            <a:p>
              <a:pPr eaLnBrk="1" hangingPunct="1"/>
              <a:r>
                <a:rPr lang="en-US" altLang="en-US" sz="1400" b="1"/>
                <a:t>Web services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3048000" y="4533900"/>
            <a:ext cx="4724400" cy="9906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Management Console and Monitoring tools</a:t>
            </a:r>
          </a:p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&amp; multi-level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203932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Windows Azure</a:t>
            </a:r>
          </a:p>
        </p:txBody>
      </p:sp>
      <p:sp>
        <p:nvSpPr>
          <p:cNvPr id="29699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Enterprise-level on-demand capacity builder</a:t>
            </a:r>
          </a:p>
          <a:p>
            <a:pPr eaLnBrk="1" hangingPunct="1"/>
            <a:r>
              <a:rPr lang="en-US" altLang="en-US"/>
              <a:t>Fabric of cycles and storage available on-request for a cost</a:t>
            </a:r>
          </a:p>
          <a:p>
            <a:pPr eaLnBrk="1" hangingPunct="1"/>
            <a:r>
              <a:rPr lang="en-US" altLang="en-US"/>
              <a:t>You have to use Azure API to work with the infrastructure offered by Microsoft</a:t>
            </a:r>
          </a:p>
          <a:p>
            <a:pPr eaLnBrk="1" hangingPunct="1"/>
            <a:r>
              <a:rPr lang="en-US" altLang="en-US"/>
              <a:t>Significant features: web role, worker role , blob storage, table and drive-storage</a:t>
            </a:r>
          </a:p>
        </p:txBody>
      </p:sp>
      <p:pic>
        <p:nvPicPr>
          <p:cNvPr id="29700" name="Picture 6" descr="azureflag7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686185" y="6490607"/>
            <a:ext cx="4822804" cy="365125"/>
          </a:xfrm>
        </p:spPr>
        <p:txBody>
          <a:bodyPr/>
          <a:lstStyle/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6DF7DEC-2EC4-1A4D-B10B-8D547F069FD9}" type="slidenum">
              <a:rPr lang="en-US" altLang="en-US">
                <a:solidFill>
                  <a:srgbClr val="595959"/>
                </a:solidFill>
                <a:latin typeface="Century Gothic" charset="0"/>
              </a:rPr>
              <a:pPr eaLnBrk="1" hangingPunct="1"/>
              <a:t>16</a:t>
            </a:fld>
            <a:endParaRPr lang="en-US" altLang="en-US">
              <a:solidFill>
                <a:srgbClr val="595959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9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Amazon EC2</a:t>
            </a:r>
          </a:p>
        </p:txBody>
      </p:sp>
      <p:sp>
        <p:nvSpPr>
          <p:cNvPr id="30723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Amazon EC2 is one large complex web service.</a:t>
            </a:r>
          </a:p>
          <a:p>
            <a:pPr eaLnBrk="1" hangingPunct="1"/>
            <a:r>
              <a:rPr lang="en-US" altLang="en-US"/>
              <a:t>EC2 provided an API for instantiating computing instances with any of the operating systems supported.</a:t>
            </a:r>
          </a:p>
          <a:p>
            <a:pPr eaLnBrk="1" hangingPunct="1"/>
            <a:r>
              <a:rPr lang="en-US" altLang="en-US"/>
              <a:t>It can facilitate computations through Amazon Machine Images (AMIs) for various other models.</a:t>
            </a:r>
          </a:p>
          <a:p>
            <a:pPr eaLnBrk="1" hangingPunct="1"/>
            <a:r>
              <a:rPr lang="en-US" altLang="en-US"/>
              <a:t>Signature features: S3, Cloud Management Console, MapReduce Cloud, Amazon Machine Image (AMI)</a:t>
            </a:r>
          </a:p>
          <a:p>
            <a:pPr eaLnBrk="1" hangingPunct="1"/>
            <a:r>
              <a:rPr lang="en-US" altLang="en-US"/>
              <a:t>Excellent distribution, load balancing, cloud monitoring tools</a:t>
            </a:r>
          </a:p>
        </p:txBody>
      </p:sp>
      <p:pic>
        <p:nvPicPr>
          <p:cNvPr id="30724" name="Picture 6" descr="amazon_aws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6" y="152400"/>
            <a:ext cx="2435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670DD4-CBDB-D24E-8BC1-0D10439B2D52}" type="slidenum">
              <a:rPr lang="en-US" altLang="en-US">
                <a:solidFill>
                  <a:srgbClr val="595959"/>
                </a:solidFill>
                <a:latin typeface="Century Gothic" charset="0"/>
              </a:rPr>
              <a:pPr eaLnBrk="1" hangingPunct="1"/>
              <a:t>17</a:t>
            </a:fld>
            <a:endParaRPr lang="en-US" altLang="en-US">
              <a:solidFill>
                <a:srgbClr val="595959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6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Google App Engine 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This is more a web interface for a development environment that offers a one stop facility for design, development and deployment Java and Python-based applications in Java, Go and Python.</a:t>
            </a:r>
          </a:p>
          <a:p>
            <a:pPr eaLnBrk="1" hangingPunct="1"/>
            <a:r>
              <a:rPr lang="en-US" altLang="en-US" dirty="0"/>
              <a:t>Google offers the same reliability, availability and scalability at par with Google’s own applications </a:t>
            </a:r>
          </a:p>
          <a:p>
            <a:pPr eaLnBrk="1" hangingPunct="1"/>
            <a:r>
              <a:rPr lang="en-US" altLang="en-US" dirty="0"/>
              <a:t>Interface is software programming based</a:t>
            </a:r>
          </a:p>
          <a:p>
            <a:pPr eaLnBrk="1" hangingPunct="1"/>
            <a:r>
              <a:rPr lang="en-US" altLang="en-US" dirty="0"/>
              <a:t>Comprehensive programming platform irrespective of the size (small or large)</a:t>
            </a:r>
          </a:p>
          <a:p>
            <a:pPr eaLnBrk="1" hangingPunct="1"/>
            <a:r>
              <a:rPr lang="en-US" altLang="en-US" dirty="0"/>
              <a:t>Signature features: templates and </a:t>
            </a:r>
            <a:r>
              <a:rPr lang="en-US" altLang="en-US" dirty="0" err="1"/>
              <a:t>appspot</a:t>
            </a:r>
            <a:r>
              <a:rPr lang="en-US" altLang="en-US" dirty="0"/>
              <a:t>, excellent monitoring and management console</a:t>
            </a:r>
          </a:p>
        </p:txBody>
      </p:sp>
      <p:pic>
        <p:nvPicPr>
          <p:cNvPr id="31748" name="Picture 6" descr="google-app-eng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04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EFA53E7-79CE-B343-887F-EFE934266E49}" type="slidenum">
              <a:rPr lang="en-US" altLang="en-US">
                <a:solidFill>
                  <a:srgbClr val="595959"/>
                </a:solidFill>
                <a:latin typeface="Century Gothic" charset="0"/>
              </a:rPr>
              <a:pPr eaLnBrk="1" hangingPunct="1"/>
              <a:t>18</a:t>
            </a:fld>
            <a:endParaRPr lang="en-US" altLang="en-US">
              <a:solidFill>
                <a:srgbClr val="595959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The three Computing Trends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Big Data Market &amp; The age of analytics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Sources of Big Data</a:t>
            </a:r>
          </a:p>
          <a:p>
            <a:pPr>
              <a:spcBef>
                <a:spcPts val="1800"/>
              </a:spcBef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12/11/2015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Computing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84" y="1265984"/>
            <a:ext cx="6476227" cy="27774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/>
              <a:t> The Data Deluge is clear trend from Scientific, Commercial, and </a:t>
            </a:r>
            <a:r>
              <a:rPr lang="en-US" sz="2400" b="1"/>
              <a:t>Social Applications</a:t>
            </a:r>
            <a:endParaRPr lang="en-US" sz="2400" b="1" dirty="0"/>
          </a:p>
          <a:p>
            <a:pPr>
              <a:buFont typeface="Arial" charset="0"/>
              <a:buChar char="•"/>
            </a:pPr>
            <a:r>
              <a:rPr lang="en-US" sz="2400" b="1" dirty="0"/>
              <a:t>  Light weight clients from smartphone, tables to sensors</a:t>
            </a:r>
          </a:p>
          <a:p>
            <a:pPr>
              <a:buFont typeface="Arial" charset="0"/>
              <a:buChar char="•"/>
            </a:pPr>
            <a:r>
              <a:rPr lang="en-US" sz="2400" b="1" dirty="0"/>
              <a:t>  Clouds with cheaper, greener, easier to use IT for (some) applications</a:t>
            </a:r>
          </a:p>
          <a:p>
            <a:pPr>
              <a:buFont typeface="Arial" charset="0"/>
              <a:buChar char="•"/>
            </a:pP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470441" y="3790940"/>
            <a:ext cx="1840167" cy="1522532"/>
            <a:chOff x="3670970" y="2041967"/>
            <a:chExt cx="1840167" cy="1522532"/>
          </a:xfrm>
        </p:grpSpPr>
        <p:sp>
          <p:nvSpPr>
            <p:cNvPr id="7" name="Donut 6"/>
            <p:cNvSpPr/>
            <p:nvPr/>
          </p:nvSpPr>
          <p:spPr bwMode="auto">
            <a:xfrm>
              <a:off x="3918390" y="2223030"/>
              <a:ext cx="1341470" cy="1341469"/>
            </a:xfrm>
            <a:prstGeom prst="donut">
              <a:avLst>
                <a:gd name="adj" fmla="val 903"/>
              </a:avLst>
            </a:prstGeom>
            <a:solidFill>
              <a:schemeClr val="bg1"/>
            </a:solidFill>
            <a:ln w="1270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rgbClr val="FFFFFF"/>
                </a:solidFill>
                <a:latin typeface="Arial"/>
                <a:sym typeface="Arial" pitchFamily="-107" charset="0"/>
              </a:endParaRPr>
            </a:p>
          </p:txBody>
        </p:sp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4989697" y="2961408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4355477" y="2041967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3719108" y="2961408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7551" y="2138188"/>
              <a:ext cx="579127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>
                  <a:solidFill>
                    <a:srgbClr val="79797C"/>
                  </a:solidFill>
                  <a:latin typeface="Arial"/>
                </a:rPr>
                <a:t>SaaS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0970" y="3057629"/>
              <a:ext cx="583218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 err="1">
                  <a:solidFill>
                    <a:srgbClr val="79797C"/>
                  </a:solidFill>
                  <a:latin typeface="Arial"/>
                </a:rPr>
                <a:t>PaaS</a:t>
              </a:r>
              <a:endParaRPr lang="en-US" sz="900" dirty="0">
                <a:solidFill>
                  <a:srgbClr val="79797C"/>
                </a:solidFill>
                <a:latin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1312" y="3057629"/>
              <a:ext cx="519825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 err="1">
                  <a:solidFill>
                    <a:srgbClr val="79797C"/>
                  </a:solidFill>
                  <a:latin typeface="Arial"/>
                </a:rPr>
                <a:t>IaaS</a:t>
              </a:r>
              <a:endParaRPr lang="en-US" sz="900" dirty="0">
                <a:solidFill>
                  <a:srgbClr val="79797C"/>
                </a:solidFill>
                <a:latin typeface="Arial"/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4242280" y="2722574"/>
              <a:ext cx="503305" cy="321489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4666748" y="2777503"/>
              <a:ext cx="313655" cy="200349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500579" y="2886418"/>
              <a:ext cx="361442" cy="230874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5118" y="5555813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91387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 b="1" spc="-75">
                <a:solidFill>
                  <a:srgbClr val="595959"/>
                </a:solidFill>
                <a:latin typeface="Arial"/>
                <a:ea typeface="Apple LiGothic Medium"/>
                <a:cs typeface="Apple LiGothic Medium"/>
              </a:defRPr>
            </a:lvl1pPr>
          </a:lstStyle>
          <a:p>
            <a:r>
              <a:rPr lang="en-US" sz="1800" b="0" dirty="0">
                <a:solidFill>
                  <a:srgbClr val="1BA0D7"/>
                </a:solidFill>
                <a:cs typeface="CiscoSansTT"/>
              </a:rPr>
              <a:t>Data Deluge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9117" y="5555813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872">
              <a:lnSpc>
                <a:spcPct val="90000"/>
              </a:lnSpc>
            </a:pPr>
            <a:r>
              <a:rPr lang="en-US" spc="-75" dirty="0">
                <a:solidFill>
                  <a:srgbClr val="79797C"/>
                </a:solidFill>
                <a:latin typeface="Arial"/>
                <a:ea typeface="Apple LiGothic Medium"/>
                <a:cs typeface="CiscoSansTT"/>
              </a:rPr>
              <a:t>Cloud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71261" y="5555813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872">
              <a:lnSpc>
                <a:spcPct val="90000"/>
              </a:lnSpc>
            </a:pPr>
            <a:r>
              <a:rPr lang="en-US" spc="-75" dirty="0">
                <a:solidFill>
                  <a:srgbClr val="76C6E7"/>
                </a:solidFill>
                <a:latin typeface="Arial"/>
                <a:ea typeface="Apple LiGothic Medium"/>
                <a:cs typeface="CiscoSansTT"/>
              </a:rPr>
              <a:t>Edge / </a:t>
            </a:r>
            <a:r>
              <a:rPr lang="en-US" spc="-75" dirty="0" err="1">
                <a:solidFill>
                  <a:srgbClr val="76C6E7"/>
                </a:solidFill>
                <a:latin typeface="Arial"/>
                <a:ea typeface="Apple LiGothic Medium"/>
                <a:cs typeface="CiscoSansTT"/>
              </a:rPr>
              <a:t>IoT</a:t>
            </a:r>
            <a:endParaRPr lang="en-US" spc="-75" dirty="0">
              <a:solidFill>
                <a:srgbClr val="76C6E7"/>
              </a:solidFill>
              <a:latin typeface="Arial"/>
              <a:ea typeface="Apple LiGothic Medium"/>
              <a:cs typeface="CiscoSansT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339034" y="5520963"/>
            <a:ext cx="80410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339034" y="5793955"/>
            <a:ext cx="8041038" cy="493734"/>
            <a:chOff x="539563" y="4044982"/>
            <a:chExt cx="8041038" cy="493734"/>
          </a:xfrm>
        </p:grpSpPr>
        <p:sp>
          <p:nvSpPr>
            <p:cNvPr id="22" name="Down Arrow 21"/>
            <p:cNvSpPr/>
            <p:nvPr/>
          </p:nvSpPr>
          <p:spPr>
            <a:xfrm rot="16200000">
              <a:off x="4569290" y="516864"/>
              <a:ext cx="431219" cy="7591402"/>
            </a:xfrm>
            <a:prstGeom prst="downArrow">
              <a:avLst/>
            </a:prstGeom>
            <a:solidFill>
              <a:schemeClr val="tx1">
                <a:lumMod val="20000"/>
                <a:lumOff val="80000"/>
              </a:schemeClr>
            </a:solidFill>
            <a:ln w="5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dirty="0">
                <a:solidFill>
                  <a:srgbClr val="58595B"/>
                </a:solidFill>
                <a:latin typeface="Arial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39563" y="4044982"/>
              <a:ext cx="386025" cy="493734"/>
              <a:chOff x="542925" y="4159282"/>
              <a:chExt cx="386025" cy="493734"/>
            </a:xfrm>
          </p:grpSpPr>
          <p:sp>
            <p:nvSpPr>
              <p:cNvPr id="24" name="Freeform 53"/>
              <p:cNvSpPr>
                <a:spLocks noEditPoints="1"/>
              </p:cNvSpPr>
              <p:nvPr/>
            </p:nvSpPr>
            <p:spPr bwMode="auto">
              <a:xfrm>
                <a:off x="542925" y="4159282"/>
                <a:ext cx="386025" cy="493734"/>
              </a:xfrm>
              <a:custGeom>
                <a:avLst/>
                <a:gdLst>
                  <a:gd name="T0" fmla="*/ 427 w 500"/>
                  <a:gd name="T1" fmla="*/ 321 h 639"/>
                  <a:gd name="T2" fmla="*/ 427 w 500"/>
                  <a:gd name="T3" fmla="*/ 321 h 639"/>
                  <a:gd name="T4" fmla="*/ 398 w 500"/>
                  <a:gd name="T5" fmla="*/ 415 h 639"/>
                  <a:gd name="T6" fmla="*/ 266 w 500"/>
                  <a:gd name="T7" fmla="*/ 538 h 639"/>
                  <a:gd name="T8" fmla="*/ 250 w 500"/>
                  <a:gd name="T9" fmla="*/ 551 h 639"/>
                  <a:gd name="T10" fmla="*/ 233 w 500"/>
                  <a:gd name="T11" fmla="*/ 538 h 639"/>
                  <a:gd name="T12" fmla="*/ 102 w 500"/>
                  <a:gd name="T13" fmla="*/ 415 h 639"/>
                  <a:gd name="T14" fmla="*/ 73 w 500"/>
                  <a:gd name="T15" fmla="*/ 321 h 639"/>
                  <a:gd name="T16" fmla="*/ 73 w 500"/>
                  <a:gd name="T17" fmla="*/ 314 h 639"/>
                  <a:gd name="T18" fmla="*/ 72 w 500"/>
                  <a:gd name="T19" fmla="*/ 199 h 639"/>
                  <a:gd name="T20" fmla="*/ 116 w 500"/>
                  <a:gd name="T21" fmla="*/ 146 h 639"/>
                  <a:gd name="T22" fmla="*/ 136 w 500"/>
                  <a:gd name="T23" fmla="*/ 143 h 639"/>
                  <a:gd name="T24" fmla="*/ 190 w 500"/>
                  <a:gd name="T25" fmla="*/ 124 h 639"/>
                  <a:gd name="T26" fmla="*/ 250 w 500"/>
                  <a:gd name="T27" fmla="*/ 91 h 639"/>
                  <a:gd name="T28" fmla="*/ 309 w 500"/>
                  <a:gd name="T29" fmla="*/ 124 h 639"/>
                  <a:gd name="T30" fmla="*/ 363 w 500"/>
                  <a:gd name="T31" fmla="*/ 143 h 639"/>
                  <a:gd name="T32" fmla="*/ 384 w 500"/>
                  <a:gd name="T33" fmla="*/ 146 h 639"/>
                  <a:gd name="T34" fmla="*/ 428 w 500"/>
                  <a:gd name="T35" fmla="*/ 199 h 639"/>
                  <a:gd name="T36" fmla="*/ 427 w 500"/>
                  <a:gd name="T37" fmla="*/ 314 h 639"/>
                  <a:gd name="T38" fmla="*/ 427 w 500"/>
                  <a:gd name="T39" fmla="*/ 321 h 639"/>
                  <a:gd name="T40" fmla="*/ 427 w 500"/>
                  <a:gd name="T41" fmla="*/ 321 h 639"/>
                  <a:gd name="T42" fmla="*/ 495 w 500"/>
                  <a:gd name="T43" fmla="*/ 124 h 639"/>
                  <a:gd name="T44" fmla="*/ 495 w 500"/>
                  <a:gd name="T45" fmla="*/ 124 h 639"/>
                  <a:gd name="T46" fmla="*/ 459 w 500"/>
                  <a:gd name="T47" fmla="*/ 82 h 639"/>
                  <a:gd name="T48" fmla="*/ 426 w 500"/>
                  <a:gd name="T49" fmla="*/ 77 h 639"/>
                  <a:gd name="T50" fmla="*/ 325 w 500"/>
                  <a:gd name="T51" fmla="*/ 41 h 639"/>
                  <a:gd name="T52" fmla="*/ 250 w 500"/>
                  <a:gd name="T53" fmla="*/ 0 h 639"/>
                  <a:gd name="T54" fmla="*/ 175 w 500"/>
                  <a:gd name="T55" fmla="*/ 41 h 639"/>
                  <a:gd name="T56" fmla="*/ 73 w 500"/>
                  <a:gd name="T57" fmla="*/ 77 h 639"/>
                  <a:gd name="T58" fmla="*/ 41 w 500"/>
                  <a:gd name="T59" fmla="*/ 82 h 639"/>
                  <a:gd name="T60" fmla="*/ 5 w 500"/>
                  <a:gd name="T61" fmla="*/ 124 h 639"/>
                  <a:gd name="T62" fmla="*/ 7 w 500"/>
                  <a:gd name="T63" fmla="*/ 310 h 639"/>
                  <a:gd name="T64" fmla="*/ 46 w 500"/>
                  <a:gd name="T65" fmla="*/ 449 h 639"/>
                  <a:gd name="T66" fmla="*/ 250 w 500"/>
                  <a:gd name="T67" fmla="*/ 639 h 639"/>
                  <a:gd name="T68" fmla="*/ 454 w 500"/>
                  <a:gd name="T69" fmla="*/ 449 h 639"/>
                  <a:gd name="T70" fmla="*/ 493 w 500"/>
                  <a:gd name="T71" fmla="*/ 310 h 639"/>
                  <a:gd name="T72" fmla="*/ 495 w 500"/>
                  <a:gd name="T73" fmla="*/ 124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0" h="639">
                    <a:moveTo>
                      <a:pt x="427" y="321"/>
                    </a:moveTo>
                    <a:lnTo>
                      <a:pt x="427" y="321"/>
                    </a:lnTo>
                    <a:cubicBezTo>
                      <a:pt x="427" y="342"/>
                      <a:pt x="428" y="372"/>
                      <a:pt x="398" y="415"/>
                    </a:cubicBezTo>
                    <a:cubicBezTo>
                      <a:pt x="369" y="457"/>
                      <a:pt x="277" y="530"/>
                      <a:pt x="266" y="538"/>
                    </a:cubicBezTo>
                    <a:lnTo>
                      <a:pt x="250" y="551"/>
                    </a:lnTo>
                    <a:lnTo>
                      <a:pt x="233" y="538"/>
                    </a:lnTo>
                    <a:cubicBezTo>
                      <a:pt x="223" y="530"/>
                      <a:pt x="131" y="457"/>
                      <a:pt x="102" y="415"/>
                    </a:cubicBezTo>
                    <a:cubicBezTo>
                      <a:pt x="72" y="372"/>
                      <a:pt x="72" y="342"/>
                      <a:pt x="73" y="321"/>
                    </a:cubicBezTo>
                    <a:cubicBezTo>
                      <a:pt x="73" y="318"/>
                      <a:pt x="73" y="316"/>
                      <a:pt x="73" y="314"/>
                    </a:cubicBezTo>
                    <a:lnTo>
                      <a:pt x="72" y="199"/>
                    </a:lnTo>
                    <a:cubicBezTo>
                      <a:pt x="72" y="173"/>
                      <a:pt x="90" y="151"/>
                      <a:pt x="116" y="146"/>
                    </a:cubicBezTo>
                    <a:lnTo>
                      <a:pt x="136" y="143"/>
                    </a:lnTo>
                    <a:cubicBezTo>
                      <a:pt x="155" y="140"/>
                      <a:pt x="174" y="133"/>
                      <a:pt x="190" y="124"/>
                    </a:cubicBezTo>
                    <a:lnTo>
                      <a:pt x="250" y="91"/>
                    </a:lnTo>
                    <a:lnTo>
                      <a:pt x="309" y="124"/>
                    </a:lnTo>
                    <a:cubicBezTo>
                      <a:pt x="326" y="133"/>
                      <a:pt x="344" y="140"/>
                      <a:pt x="363" y="143"/>
                    </a:cubicBezTo>
                    <a:lnTo>
                      <a:pt x="384" y="146"/>
                    </a:lnTo>
                    <a:cubicBezTo>
                      <a:pt x="410" y="151"/>
                      <a:pt x="428" y="173"/>
                      <a:pt x="428" y="199"/>
                    </a:cubicBezTo>
                    <a:lnTo>
                      <a:pt x="427" y="314"/>
                    </a:lnTo>
                    <a:cubicBezTo>
                      <a:pt x="427" y="316"/>
                      <a:pt x="427" y="318"/>
                      <a:pt x="427" y="321"/>
                    </a:cubicBezTo>
                    <a:lnTo>
                      <a:pt x="427" y="321"/>
                    </a:lnTo>
                    <a:close/>
                    <a:moveTo>
                      <a:pt x="495" y="124"/>
                    </a:moveTo>
                    <a:lnTo>
                      <a:pt x="495" y="124"/>
                    </a:lnTo>
                    <a:cubicBezTo>
                      <a:pt x="495" y="103"/>
                      <a:pt x="480" y="85"/>
                      <a:pt x="459" y="82"/>
                    </a:cubicBezTo>
                    <a:lnTo>
                      <a:pt x="426" y="77"/>
                    </a:lnTo>
                    <a:cubicBezTo>
                      <a:pt x="391" y="71"/>
                      <a:pt x="356" y="58"/>
                      <a:pt x="325" y="41"/>
                    </a:cubicBezTo>
                    <a:lnTo>
                      <a:pt x="250" y="0"/>
                    </a:lnTo>
                    <a:lnTo>
                      <a:pt x="175" y="41"/>
                    </a:lnTo>
                    <a:cubicBezTo>
                      <a:pt x="143" y="58"/>
                      <a:pt x="109" y="71"/>
                      <a:pt x="73" y="77"/>
                    </a:cubicBezTo>
                    <a:lnTo>
                      <a:pt x="41" y="82"/>
                    </a:lnTo>
                    <a:cubicBezTo>
                      <a:pt x="20" y="85"/>
                      <a:pt x="5" y="103"/>
                      <a:pt x="5" y="124"/>
                    </a:cubicBezTo>
                    <a:lnTo>
                      <a:pt x="7" y="310"/>
                    </a:lnTo>
                    <a:cubicBezTo>
                      <a:pt x="7" y="344"/>
                      <a:pt x="0" y="383"/>
                      <a:pt x="46" y="449"/>
                    </a:cubicBezTo>
                    <a:cubicBezTo>
                      <a:pt x="91" y="515"/>
                      <a:pt x="250" y="639"/>
                      <a:pt x="250" y="639"/>
                    </a:cubicBezTo>
                    <a:cubicBezTo>
                      <a:pt x="250" y="639"/>
                      <a:pt x="409" y="515"/>
                      <a:pt x="454" y="449"/>
                    </a:cubicBezTo>
                    <a:cubicBezTo>
                      <a:pt x="500" y="383"/>
                      <a:pt x="493" y="344"/>
                      <a:pt x="493" y="310"/>
                    </a:cubicBezTo>
                    <a:lnTo>
                      <a:pt x="495" y="1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25" name="Freeform 145"/>
              <p:cNvSpPr>
                <a:spLocks noEditPoints="1"/>
              </p:cNvSpPr>
              <p:nvPr/>
            </p:nvSpPr>
            <p:spPr bwMode="auto">
              <a:xfrm>
                <a:off x="664610" y="4303845"/>
                <a:ext cx="142653" cy="171184"/>
              </a:xfrm>
              <a:custGeom>
                <a:avLst/>
                <a:gdLst>
                  <a:gd name="T0" fmla="*/ 144 w 160"/>
                  <a:gd name="T1" fmla="*/ 88 h 192"/>
                  <a:gd name="T2" fmla="*/ 144 w 160"/>
                  <a:gd name="T3" fmla="*/ 64 h 192"/>
                  <a:gd name="T4" fmla="*/ 80 w 160"/>
                  <a:gd name="T5" fmla="*/ 0 h 192"/>
                  <a:gd name="T6" fmla="*/ 16 w 160"/>
                  <a:gd name="T7" fmla="*/ 64 h 192"/>
                  <a:gd name="T8" fmla="*/ 16 w 160"/>
                  <a:gd name="T9" fmla="*/ 88 h 192"/>
                  <a:gd name="T10" fmla="*/ 0 w 160"/>
                  <a:gd name="T11" fmla="*/ 88 h 192"/>
                  <a:gd name="T12" fmla="*/ 0 w 160"/>
                  <a:gd name="T13" fmla="*/ 184 h 192"/>
                  <a:gd name="T14" fmla="*/ 8 w 160"/>
                  <a:gd name="T15" fmla="*/ 192 h 192"/>
                  <a:gd name="T16" fmla="*/ 152 w 160"/>
                  <a:gd name="T17" fmla="*/ 192 h 192"/>
                  <a:gd name="T18" fmla="*/ 160 w 160"/>
                  <a:gd name="T19" fmla="*/ 184 h 192"/>
                  <a:gd name="T20" fmla="*/ 160 w 160"/>
                  <a:gd name="T21" fmla="*/ 88 h 192"/>
                  <a:gd name="T22" fmla="*/ 144 w 160"/>
                  <a:gd name="T23" fmla="*/ 88 h 192"/>
                  <a:gd name="T24" fmla="*/ 32 w 160"/>
                  <a:gd name="T25" fmla="*/ 64 h 192"/>
                  <a:gd name="T26" fmla="*/ 80 w 160"/>
                  <a:gd name="T27" fmla="*/ 16 h 192"/>
                  <a:gd name="T28" fmla="*/ 128 w 160"/>
                  <a:gd name="T29" fmla="*/ 64 h 192"/>
                  <a:gd name="T30" fmla="*/ 128 w 160"/>
                  <a:gd name="T31" fmla="*/ 88 h 192"/>
                  <a:gd name="T32" fmla="*/ 32 w 160"/>
                  <a:gd name="T33" fmla="*/ 88 h 192"/>
                  <a:gd name="T34" fmla="*/ 32 w 160"/>
                  <a:gd name="T35" fmla="*/ 6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0" h="192">
                    <a:moveTo>
                      <a:pt x="144" y="88"/>
                    </a:move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29"/>
                      <a:pt x="115" y="0"/>
                      <a:pt x="80" y="0"/>
                    </a:cubicBezTo>
                    <a:cubicBezTo>
                      <a:pt x="45" y="0"/>
                      <a:pt x="16" y="29"/>
                      <a:pt x="16" y="6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188"/>
                      <a:pt x="4" y="192"/>
                      <a:pt x="8" y="192"/>
                    </a:cubicBezTo>
                    <a:cubicBezTo>
                      <a:pt x="152" y="192"/>
                      <a:pt x="152" y="192"/>
                      <a:pt x="152" y="192"/>
                    </a:cubicBezTo>
                    <a:cubicBezTo>
                      <a:pt x="156" y="192"/>
                      <a:pt x="160" y="188"/>
                      <a:pt x="160" y="184"/>
                    </a:cubicBezTo>
                    <a:cubicBezTo>
                      <a:pt x="160" y="88"/>
                      <a:pt x="160" y="88"/>
                      <a:pt x="160" y="88"/>
                    </a:cubicBezTo>
                    <a:lnTo>
                      <a:pt x="144" y="88"/>
                    </a:lnTo>
                    <a:close/>
                    <a:moveTo>
                      <a:pt x="32" y="64"/>
                    </a:moveTo>
                    <a:cubicBezTo>
                      <a:pt x="32" y="38"/>
                      <a:pt x="54" y="16"/>
                      <a:pt x="80" y="16"/>
                    </a:cubicBezTo>
                    <a:cubicBezTo>
                      <a:pt x="106" y="16"/>
                      <a:pt x="128" y="38"/>
                      <a:pt x="128" y="64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32" y="88"/>
                      <a:pt x="32" y="88"/>
                      <a:pt x="32" y="88"/>
                    </a:cubicBezTo>
                    <a:lnTo>
                      <a:pt x="32" y="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584370" y="3126555"/>
            <a:ext cx="3523722" cy="2036529"/>
            <a:chOff x="4784899" y="1377582"/>
            <a:chExt cx="3523722" cy="2036529"/>
          </a:xfrm>
        </p:grpSpPr>
        <p:sp>
          <p:nvSpPr>
            <p:cNvPr id="27" name="Freeform 26"/>
            <p:cNvSpPr>
              <a:spLocks noChangeAspect="1" noEditPoints="1"/>
            </p:cNvSpPr>
            <p:nvPr/>
          </p:nvSpPr>
          <p:spPr bwMode="auto">
            <a:xfrm>
              <a:off x="7559810" y="2505042"/>
              <a:ext cx="541690" cy="199409"/>
            </a:xfrm>
            <a:custGeom>
              <a:avLst/>
              <a:gdLst>
                <a:gd name="T0" fmla="*/ 337 w 2244"/>
                <a:gd name="T1" fmla="*/ 42 h 824"/>
                <a:gd name="T2" fmla="*/ 715 w 2244"/>
                <a:gd name="T3" fmla="*/ 13 h 824"/>
                <a:gd name="T4" fmla="*/ 1205 w 2244"/>
                <a:gd name="T5" fmla="*/ 72 h 824"/>
                <a:gd name="T6" fmla="*/ 1677 w 2244"/>
                <a:gd name="T7" fmla="*/ 226 h 824"/>
                <a:gd name="T8" fmla="*/ 2062 w 2244"/>
                <a:gd name="T9" fmla="*/ 377 h 824"/>
                <a:gd name="T10" fmla="*/ 2211 w 2244"/>
                <a:gd name="T11" fmla="*/ 669 h 824"/>
                <a:gd name="T12" fmla="*/ 2208 w 2244"/>
                <a:gd name="T13" fmla="*/ 678 h 824"/>
                <a:gd name="T14" fmla="*/ 2186 w 2244"/>
                <a:gd name="T15" fmla="*/ 749 h 824"/>
                <a:gd name="T16" fmla="*/ 2059 w 2244"/>
                <a:gd name="T17" fmla="*/ 723 h 824"/>
                <a:gd name="T18" fmla="*/ 2049 w 2244"/>
                <a:gd name="T19" fmla="*/ 708 h 824"/>
                <a:gd name="T20" fmla="*/ 1883 w 2244"/>
                <a:gd name="T21" fmla="*/ 462 h 824"/>
                <a:gd name="T22" fmla="*/ 1631 w 2244"/>
                <a:gd name="T23" fmla="*/ 734 h 824"/>
                <a:gd name="T24" fmla="*/ 545 w 2244"/>
                <a:gd name="T25" fmla="*/ 718 h 824"/>
                <a:gd name="T26" fmla="*/ 330 w 2244"/>
                <a:gd name="T27" fmla="*/ 442 h 824"/>
                <a:gd name="T28" fmla="*/ 125 w 2244"/>
                <a:gd name="T29" fmla="*/ 664 h 824"/>
                <a:gd name="T30" fmla="*/ 49 w 2244"/>
                <a:gd name="T31" fmla="*/ 638 h 824"/>
                <a:gd name="T32" fmla="*/ 10 w 2244"/>
                <a:gd name="T33" fmla="*/ 591 h 824"/>
                <a:gd name="T34" fmla="*/ 5 w 2244"/>
                <a:gd name="T35" fmla="*/ 556 h 824"/>
                <a:gd name="T36" fmla="*/ 22 w 2244"/>
                <a:gd name="T37" fmla="*/ 477 h 824"/>
                <a:gd name="T38" fmla="*/ 90 w 2244"/>
                <a:gd name="T39" fmla="*/ 373 h 824"/>
                <a:gd name="T40" fmla="*/ 96 w 2244"/>
                <a:gd name="T41" fmla="*/ 324 h 824"/>
                <a:gd name="T42" fmla="*/ 160 w 2244"/>
                <a:gd name="T43" fmla="*/ 150 h 824"/>
                <a:gd name="T44" fmla="*/ 190 w 2244"/>
                <a:gd name="T45" fmla="*/ 107 h 824"/>
                <a:gd name="T46" fmla="*/ 173 w 2244"/>
                <a:gd name="T47" fmla="*/ 66 h 824"/>
                <a:gd name="T48" fmla="*/ 173 w 2244"/>
                <a:gd name="T49" fmla="*/ 65 h 824"/>
                <a:gd name="T50" fmla="*/ 337 w 2244"/>
                <a:gd name="T51" fmla="*/ 42 h 824"/>
                <a:gd name="T52" fmla="*/ 331 w 2244"/>
                <a:gd name="T53" fmla="*/ 824 h 824"/>
                <a:gd name="T54" fmla="*/ 489 w 2244"/>
                <a:gd name="T55" fmla="*/ 666 h 824"/>
                <a:gd name="T56" fmla="*/ 331 w 2244"/>
                <a:gd name="T57" fmla="*/ 508 h 824"/>
                <a:gd name="T58" fmla="*/ 173 w 2244"/>
                <a:gd name="T59" fmla="*/ 666 h 824"/>
                <a:gd name="T60" fmla="*/ 331 w 2244"/>
                <a:gd name="T61" fmla="*/ 824 h 824"/>
                <a:gd name="T62" fmla="*/ 1845 w 2244"/>
                <a:gd name="T63" fmla="*/ 824 h 824"/>
                <a:gd name="T64" fmla="*/ 2003 w 2244"/>
                <a:gd name="T65" fmla="*/ 666 h 824"/>
                <a:gd name="T66" fmla="*/ 1845 w 2244"/>
                <a:gd name="T67" fmla="*/ 508 h 824"/>
                <a:gd name="T68" fmla="*/ 1687 w 2244"/>
                <a:gd name="T69" fmla="*/ 666 h 824"/>
                <a:gd name="T70" fmla="*/ 1845 w 2244"/>
                <a:gd name="T71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44" h="824">
                  <a:moveTo>
                    <a:pt x="337" y="42"/>
                  </a:moveTo>
                  <a:cubicBezTo>
                    <a:pt x="715" y="13"/>
                    <a:pt x="715" y="13"/>
                    <a:pt x="715" y="13"/>
                  </a:cubicBezTo>
                  <a:cubicBezTo>
                    <a:pt x="880" y="0"/>
                    <a:pt x="1047" y="20"/>
                    <a:pt x="1205" y="72"/>
                  </a:cubicBezTo>
                  <a:cubicBezTo>
                    <a:pt x="1677" y="226"/>
                    <a:pt x="1677" y="226"/>
                    <a:pt x="1677" y="226"/>
                  </a:cubicBezTo>
                  <a:cubicBezTo>
                    <a:pt x="2062" y="377"/>
                    <a:pt x="2062" y="377"/>
                    <a:pt x="2062" y="377"/>
                  </a:cubicBezTo>
                  <a:cubicBezTo>
                    <a:pt x="2178" y="423"/>
                    <a:pt x="2244" y="549"/>
                    <a:pt x="2211" y="669"/>
                  </a:cubicBezTo>
                  <a:cubicBezTo>
                    <a:pt x="2210" y="672"/>
                    <a:pt x="2209" y="675"/>
                    <a:pt x="2208" y="678"/>
                  </a:cubicBezTo>
                  <a:cubicBezTo>
                    <a:pt x="2186" y="749"/>
                    <a:pt x="2186" y="749"/>
                    <a:pt x="2186" y="749"/>
                  </a:cubicBezTo>
                  <a:cubicBezTo>
                    <a:pt x="2059" y="723"/>
                    <a:pt x="2059" y="723"/>
                    <a:pt x="2059" y="723"/>
                  </a:cubicBezTo>
                  <a:cubicBezTo>
                    <a:pt x="2052" y="721"/>
                    <a:pt x="2048" y="715"/>
                    <a:pt x="2049" y="708"/>
                  </a:cubicBezTo>
                  <a:cubicBezTo>
                    <a:pt x="2062" y="653"/>
                    <a:pt x="2048" y="481"/>
                    <a:pt x="1883" y="462"/>
                  </a:cubicBezTo>
                  <a:cubicBezTo>
                    <a:pt x="1621" y="430"/>
                    <a:pt x="1631" y="734"/>
                    <a:pt x="1631" y="734"/>
                  </a:cubicBezTo>
                  <a:cubicBezTo>
                    <a:pt x="545" y="718"/>
                    <a:pt x="545" y="718"/>
                    <a:pt x="545" y="718"/>
                  </a:cubicBezTo>
                  <a:cubicBezTo>
                    <a:pt x="545" y="718"/>
                    <a:pt x="573" y="442"/>
                    <a:pt x="330" y="442"/>
                  </a:cubicBezTo>
                  <a:cubicBezTo>
                    <a:pt x="125" y="442"/>
                    <a:pt x="125" y="664"/>
                    <a:pt x="125" y="664"/>
                  </a:cubicBezTo>
                  <a:cubicBezTo>
                    <a:pt x="49" y="638"/>
                    <a:pt x="49" y="638"/>
                    <a:pt x="49" y="638"/>
                  </a:cubicBezTo>
                  <a:cubicBezTo>
                    <a:pt x="28" y="631"/>
                    <a:pt x="13" y="613"/>
                    <a:pt x="10" y="591"/>
                  </a:cubicBezTo>
                  <a:cubicBezTo>
                    <a:pt x="5" y="556"/>
                    <a:pt x="5" y="556"/>
                    <a:pt x="5" y="556"/>
                  </a:cubicBezTo>
                  <a:cubicBezTo>
                    <a:pt x="0" y="529"/>
                    <a:pt x="7" y="501"/>
                    <a:pt x="22" y="477"/>
                  </a:cubicBezTo>
                  <a:cubicBezTo>
                    <a:pt x="90" y="373"/>
                    <a:pt x="90" y="373"/>
                    <a:pt x="90" y="373"/>
                  </a:cubicBezTo>
                  <a:cubicBezTo>
                    <a:pt x="96" y="324"/>
                    <a:pt x="96" y="324"/>
                    <a:pt x="96" y="324"/>
                  </a:cubicBezTo>
                  <a:cubicBezTo>
                    <a:pt x="104" y="262"/>
                    <a:pt x="126" y="202"/>
                    <a:pt x="160" y="150"/>
                  </a:cubicBezTo>
                  <a:cubicBezTo>
                    <a:pt x="190" y="107"/>
                    <a:pt x="190" y="107"/>
                    <a:pt x="190" y="107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227" y="54"/>
                    <a:pt x="282" y="46"/>
                    <a:pt x="337" y="42"/>
                  </a:cubicBezTo>
                  <a:close/>
                  <a:moveTo>
                    <a:pt x="331" y="824"/>
                  </a:moveTo>
                  <a:cubicBezTo>
                    <a:pt x="418" y="824"/>
                    <a:pt x="489" y="753"/>
                    <a:pt x="489" y="666"/>
                  </a:cubicBezTo>
                  <a:cubicBezTo>
                    <a:pt x="489" y="579"/>
                    <a:pt x="418" y="508"/>
                    <a:pt x="331" y="508"/>
                  </a:cubicBezTo>
                  <a:cubicBezTo>
                    <a:pt x="244" y="508"/>
                    <a:pt x="173" y="579"/>
                    <a:pt x="173" y="666"/>
                  </a:cubicBezTo>
                  <a:cubicBezTo>
                    <a:pt x="173" y="753"/>
                    <a:pt x="244" y="824"/>
                    <a:pt x="331" y="824"/>
                  </a:cubicBezTo>
                  <a:close/>
                  <a:moveTo>
                    <a:pt x="1845" y="824"/>
                  </a:moveTo>
                  <a:cubicBezTo>
                    <a:pt x="1932" y="824"/>
                    <a:pt x="2003" y="753"/>
                    <a:pt x="2003" y="666"/>
                  </a:cubicBezTo>
                  <a:cubicBezTo>
                    <a:pt x="2003" y="579"/>
                    <a:pt x="1932" y="508"/>
                    <a:pt x="1845" y="508"/>
                  </a:cubicBezTo>
                  <a:cubicBezTo>
                    <a:pt x="1758" y="508"/>
                    <a:pt x="1687" y="579"/>
                    <a:pt x="1687" y="666"/>
                  </a:cubicBezTo>
                  <a:cubicBezTo>
                    <a:pt x="1687" y="753"/>
                    <a:pt x="1758" y="824"/>
                    <a:pt x="1845" y="824"/>
                  </a:cubicBezTo>
                  <a:close/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sp>
          <p:nvSpPr>
            <p:cNvPr id="28" name="Freeform 16"/>
            <p:cNvSpPr>
              <a:spLocks noChangeAspect="1" noEditPoints="1"/>
            </p:cNvSpPr>
            <p:nvPr/>
          </p:nvSpPr>
          <p:spPr bwMode="auto">
            <a:xfrm>
              <a:off x="5307462" y="1525487"/>
              <a:ext cx="269595" cy="231418"/>
            </a:xfrm>
            <a:custGeom>
              <a:avLst/>
              <a:gdLst>
                <a:gd name="T0" fmla="*/ 1337 w 1360"/>
                <a:gd name="T1" fmla="*/ 245 h 1167"/>
                <a:gd name="T2" fmla="*/ 1358 w 1360"/>
                <a:gd name="T3" fmla="*/ 264 h 1167"/>
                <a:gd name="T4" fmla="*/ 1341 w 1360"/>
                <a:gd name="T5" fmla="*/ 287 h 1167"/>
                <a:gd name="T6" fmla="*/ 973 w 1360"/>
                <a:gd name="T7" fmla="*/ 370 h 1167"/>
                <a:gd name="T8" fmla="*/ 968 w 1360"/>
                <a:gd name="T9" fmla="*/ 371 h 1167"/>
                <a:gd name="T10" fmla="*/ 954 w 1360"/>
                <a:gd name="T11" fmla="*/ 366 h 1167"/>
                <a:gd name="T12" fmla="*/ 946 w 1360"/>
                <a:gd name="T13" fmla="*/ 349 h 1167"/>
                <a:gd name="T14" fmla="*/ 946 w 1360"/>
                <a:gd name="T15" fmla="*/ 266 h 1167"/>
                <a:gd name="T16" fmla="*/ 968 w 1360"/>
                <a:gd name="T17" fmla="*/ 245 h 1167"/>
                <a:gd name="T18" fmla="*/ 1337 w 1360"/>
                <a:gd name="T19" fmla="*/ 245 h 1167"/>
                <a:gd name="T20" fmla="*/ 968 w 1360"/>
                <a:gd name="T21" fmla="*/ 142 h 1167"/>
                <a:gd name="T22" fmla="*/ 1337 w 1360"/>
                <a:gd name="T23" fmla="*/ 142 h 1167"/>
                <a:gd name="T24" fmla="*/ 1358 w 1360"/>
                <a:gd name="T25" fmla="*/ 123 h 1167"/>
                <a:gd name="T26" fmla="*/ 1341 w 1360"/>
                <a:gd name="T27" fmla="*/ 100 h 1167"/>
                <a:gd name="T28" fmla="*/ 973 w 1360"/>
                <a:gd name="T29" fmla="*/ 17 h 1167"/>
                <a:gd name="T30" fmla="*/ 968 w 1360"/>
                <a:gd name="T31" fmla="*/ 17 h 1167"/>
                <a:gd name="T32" fmla="*/ 954 w 1360"/>
                <a:gd name="T33" fmla="*/ 21 h 1167"/>
                <a:gd name="T34" fmla="*/ 946 w 1360"/>
                <a:gd name="T35" fmla="*/ 38 h 1167"/>
                <a:gd name="T36" fmla="*/ 946 w 1360"/>
                <a:gd name="T37" fmla="*/ 121 h 1167"/>
                <a:gd name="T38" fmla="*/ 968 w 1360"/>
                <a:gd name="T39" fmla="*/ 142 h 1167"/>
                <a:gd name="T40" fmla="*/ 743 w 1360"/>
                <a:gd name="T41" fmla="*/ 912 h 1167"/>
                <a:gd name="T42" fmla="*/ 993 w 1360"/>
                <a:gd name="T43" fmla="*/ 1155 h 1167"/>
                <a:gd name="T44" fmla="*/ 993 w 1360"/>
                <a:gd name="T45" fmla="*/ 1167 h 1167"/>
                <a:gd name="T46" fmla="*/ 43 w 1360"/>
                <a:gd name="T47" fmla="*/ 1167 h 1167"/>
                <a:gd name="T48" fmla="*/ 43 w 1360"/>
                <a:gd name="T49" fmla="*/ 1155 h 1167"/>
                <a:gd name="T50" fmla="*/ 293 w 1360"/>
                <a:gd name="T51" fmla="*/ 912 h 1167"/>
                <a:gd name="T52" fmla="*/ 333 w 1360"/>
                <a:gd name="T53" fmla="*/ 912 h 1167"/>
                <a:gd name="T54" fmla="*/ 19 w 1360"/>
                <a:gd name="T55" fmla="*/ 248 h 1167"/>
                <a:gd name="T56" fmla="*/ 0 w 1360"/>
                <a:gd name="T57" fmla="*/ 169 h 1167"/>
                <a:gd name="T58" fmla="*/ 173 w 1360"/>
                <a:gd name="T59" fmla="*/ 0 h 1167"/>
                <a:gd name="T60" fmla="*/ 288 w 1360"/>
                <a:gd name="T61" fmla="*/ 42 h 1167"/>
                <a:gd name="T62" fmla="*/ 767 w 1360"/>
                <a:gd name="T63" fmla="*/ 42 h 1167"/>
                <a:gd name="T64" fmla="*/ 769 w 1360"/>
                <a:gd name="T65" fmla="*/ 42 h 1167"/>
                <a:gd name="T66" fmla="*/ 862 w 1360"/>
                <a:gd name="T67" fmla="*/ 42 h 1167"/>
                <a:gd name="T68" fmla="*/ 922 w 1360"/>
                <a:gd name="T69" fmla="*/ 100 h 1167"/>
                <a:gd name="T70" fmla="*/ 922 w 1360"/>
                <a:gd name="T71" fmla="*/ 290 h 1167"/>
                <a:gd name="T72" fmla="*/ 862 w 1360"/>
                <a:gd name="T73" fmla="*/ 348 h 1167"/>
                <a:gd name="T74" fmla="*/ 767 w 1360"/>
                <a:gd name="T75" fmla="*/ 348 h 1167"/>
                <a:gd name="T76" fmla="*/ 708 w 1360"/>
                <a:gd name="T77" fmla="*/ 298 h 1167"/>
                <a:gd name="T78" fmla="*/ 335 w 1360"/>
                <a:gd name="T79" fmla="*/ 298 h 1167"/>
                <a:gd name="T80" fmla="*/ 623 w 1360"/>
                <a:gd name="T81" fmla="*/ 912 h 1167"/>
                <a:gd name="T82" fmla="*/ 743 w 1360"/>
                <a:gd name="T83" fmla="*/ 912 h 1167"/>
                <a:gd name="T84" fmla="*/ 335 w 1360"/>
                <a:gd name="T85" fmla="*/ 229 h 1167"/>
                <a:gd name="T86" fmla="*/ 328 w 1360"/>
                <a:gd name="T87" fmla="*/ 245 h 1167"/>
                <a:gd name="T88" fmla="*/ 707 w 1360"/>
                <a:gd name="T89" fmla="*/ 245 h 1167"/>
                <a:gd name="T90" fmla="*/ 707 w 1360"/>
                <a:gd name="T91" fmla="*/ 229 h 1167"/>
                <a:gd name="T92" fmla="*/ 335 w 1360"/>
                <a:gd name="T93" fmla="*/ 229 h 1167"/>
                <a:gd name="T94" fmla="*/ 71 w 1360"/>
                <a:gd name="T95" fmla="*/ 169 h 1167"/>
                <a:gd name="T96" fmla="*/ 173 w 1360"/>
                <a:gd name="T97" fmla="*/ 269 h 1167"/>
                <a:gd name="T98" fmla="*/ 275 w 1360"/>
                <a:gd name="T99" fmla="*/ 169 h 1167"/>
                <a:gd name="T100" fmla="*/ 173 w 1360"/>
                <a:gd name="T101" fmla="*/ 70 h 1167"/>
                <a:gd name="T102" fmla="*/ 71 w 1360"/>
                <a:gd name="T103" fmla="*/ 169 h 1167"/>
                <a:gd name="T104" fmla="*/ 391 w 1360"/>
                <a:gd name="T105" fmla="*/ 912 h 1167"/>
                <a:gd name="T106" fmla="*/ 391 w 1360"/>
                <a:gd name="T107" fmla="*/ 912 h 1167"/>
                <a:gd name="T108" fmla="*/ 413 w 1360"/>
                <a:gd name="T109" fmla="*/ 912 h 1167"/>
                <a:gd name="T110" fmla="*/ 142 w 1360"/>
                <a:gd name="T111" fmla="*/ 336 h 1167"/>
                <a:gd name="T112" fmla="*/ 117 w 1360"/>
                <a:gd name="T113" fmla="*/ 329 h 1167"/>
                <a:gd name="T114" fmla="*/ 391 w 1360"/>
                <a:gd name="T115" fmla="*/ 91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0" h="1167">
                  <a:moveTo>
                    <a:pt x="1337" y="245"/>
                  </a:moveTo>
                  <a:cubicBezTo>
                    <a:pt x="1348" y="245"/>
                    <a:pt x="1358" y="253"/>
                    <a:pt x="1358" y="264"/>
                  </a:cubicBezTo>
                  <a:cubicBezTo>
                    <a:pt x="1360" y="275"/>
                    <a:pt x="1352" y="284"/>
                    <a:pt x="1341" y="287"/>
                  </a:cubicBezTo>
                  <a:cubicBezTo>
                    <a:pt x="1341" y="287"/>
                    <a:pt x="1341" y="287"/>
                    <a:pt x="973" y="370"/>
                  </a:cubicBezTo>
                  <a:cubicBezTo>
                    <a:pt x="971" y="370"/>
                    <a:pt x="970" y="371"/>
                    <a:pt x="968" y="371"/>
                  </a:cubicBezTo>
                  <a:cubicBezTo>
                    <a:pt x="963" y="371"/>
                    <a:pt x="959" y="369"/>
                    <a:pt x="954" y="366"/>
                  </a:cubicBezTo>
                  <a:cubicBezTo>
                    <a:pt x="949" y="362"/>
                    <a:pt x="946" y="356"/>
                    <a:pt x="946" y="349"/>
                  </a:cubicBezTo>
                  <a:cubicBezTo>
                    <a:pt x="946" y="349"/>
                    <a:pt x="946" y="349"/>
                    <a:pt x="946" y="266"/>
                  </a:cubicBezTo>
                  <a:cubicBezTo>
                    <a:pt x="946" y="255"/>
                    <a:pt x="956" y="245"/>
                    <a:pt x="968" y="245"/>
                  </a:cubicBezTo>
                  <a:cubicBezTo>
                    <a:pt x="968" y="245"/>
                    <a:pt x="968" y="245"/>
                    <a:pt x="1337" y="245"/>
                  </a:cubicBezTo>
                  <a:close/>
                  <a:moveTo>
                    <a:pt x="968" y="142"/>
                  </a:moveTo>
                  <a:cubicBezTo>
                    <a:pt x="1337" y="142"/>
                    <a:pt x="1337" y="142"/>
                    <a:pt x="1337" y="142"/>
                  </a:cubicBezTo>
                  <a:cubicBezTo>
                    <a:pt x="1348" y="142"/>
                    <a:pt x="1358" y="134"/>
                    <a:pt x="1358" y="123"/>
                  </a:cubicBezTo>
                  <a:cubicBezTo>
                    <a:pt x="1360" y="113"/>
                    <a:pt x="1352" y="103"/>
                    <a:pt x="1341" y="100"/>
                  </a:cubicBezTo>
                  <a:cubicBezTo>
                    <a:pt x="973" y="17"/>
                    <a:pt x="973" y="17"/>
                    <a:pt x="973" y="17"/>
                  </a:cubicBezTo>
                  <a:cubicBezTo>
                    <a:pt x="971" y="17"/>
                    <a:pt x="970" y="17"/>
                    <a:pt x="968" y="17"/>
                  </a:cubicBezTo>
                  <a:cubicBezTo>
                    <a:pt x="963" y="17"/>
                    <a:pt x="959" y="19"/>
                    <a:pt x="954" y="21"/>
                  </a:cubicBezTo>
                  <a:cubicBezTo>
                    <a:pt x="949" y="25"/>
                    <a:pt x="946" y="32"/>
                    <a:pt x="946" y="38"/>
                  </a:cubicBezTo>
                  <a:cubicBezTo>
                    <a:pt x="946" y="121"/>
                    <a:pt x="946" y="121"/>
                    <a:pt x="946" y="121"/>
                  </a:cubicBezTo>
                  <a:cubicBezTo>
                    <a:pt x="946" y="133"/>
                    <a:pt x="956" y="142"/>
                    <a:pt x="968" y="142"/>
                  </a:cubicBezTo>
                  <a:close/>
                  <a:moveTo>
                    <a:pt x="743" y="912"/>
                  </a:moveTo>
                  <a:cubicBezTo>
                    <a:pt x="881" y="912"/>
                    <a:pt x="993" y="1021"/>
                    <a:pt x="993" y="1155"/>
                  </a:cubicBezTo>
                  <a:cubicBezTo>
                    <a:pt x="993" y="1155"/>
                    <a:pt x="993" y="1155"/>
                    <a:pt x="993" y="1167"/>
                  </a:cubicBezTo>
                  <a:cubicBezTo>
                    <a:pt x="993" y="1167"/>
                    <a:pt x="993" y="1167"/>
                    <a:pt x="43" y="1167"/>
                  </a:cubicBezTo>
                  <a:cubicBezTo>
                    <a:pt x="43" y="1167"/>
                    <a:pt x="43" y="1167"/>
                    <a:pt x="43" y="1155"/>
                  </a:cubicBezTo>
                  <a:cubicBezTo>
                    <a:pt x="43" y="1021"/>
                    <a:pt x="155" y="912"/>
                    <a:pt x="293" y="912"/>
                  </a:cubicBezTo>
                  <a:cubicBezTo>
                    <a:pt x="293" y="912"/>
                    <a:pt x="293" y="912"/>
                    <a:pt x="333" y="912"/>
                  </a:cubicBezTo>
                  <a:cubicBezTo>
                    <a:pt x="333" y="912"/>
                    <a:pt x="333" y="912"/>
                    <a:pt x="19" y="248"/>
                  </a:cubicBezTo>
                  <a:cubicBezTo>
                    <a:pt x="7" y="224"/>
                    <a:pt x="0" y="197"/>
                    <a:pt x="0" y="169"/>
                  </a:cubicBezTo>
                  <a:cubicBezTo>
                    <a:pt x="0" y="76"/>
                    <a:pt x="77" y="0"/>
                    <a:pt x="173" y="0"/>
                  </a:cubicBezTo>
                  <a:cubicBezTo>
                    <a:pt x="217" y="0"/>
                    <a:pt x="257" y="16"/>
                    <a:pt x="288" y="42"/>
                  </a:cubicBezTo>
                  <a:cubicBezTo>
                    <a:pt x="288" y="42"/>
                    <a:pt x="288" y="42"/>
                    <a:pt x="767" y="42"/>
                  </a:cubicBezTo>
                  <a:cubicBezTo>
                    <a:pt x="767" y="42"/>
                    <a:pt x="767" y="42"/>
                    <a:pt x="769" y="42"/>
                  </a:cubicBezTo>
                  <a:cubicBezTo>
                    <a:pt x="769" y="42"/>
                    <a:pt x="769" y="42"/>
                    <a:pt x="862" y="42"/>
                  </a:cubicBezTo>
                  <a:cubicBezTo>
                    <a:pt x="895" y="42"/>
                    <a:pt x="922" y="68"/>
                    <a:pt x="922" y="100"/>
                  </a:cubicBezTo>
                  <a:cubicBezTo>
                    <a:pt x="922" y="100"/>
                    <a:pt x="922" y="100"/>
                    <a:pt x="922" y="290"/>
                  </a:cubicBezTo>
                  <a:cubicBezTo>
                    <a:pt x="922" y="323"/>
                    <a:pt x="895" y="348"/>
                    <a:pt x="862" y="348"/>
                  </a:cubicBezTo>
                  <a:cubicBezTo>
                    <a:pt x="862" y="348"/>
                    <a:pt x="862" y="348"/>
                    <a:pt x="767" y="348"/>
                  </a:cubicBezTo>
                  <a:cubicBezTo>
                    <a:pt x="737" y="348"/>
                    <a:pt x="712" y="326"/>
                    <a:pt x="708" y="298"/>
                  </a:cubicBezTo>
                  <a:cubicBezTo>
                    <a:pt x="708" y="298"/>
                    <a:pt x="708" y="298"/>
                    <a:pt x="335" y="298"/>
                  </a:cubicBezTo>
                  <a:cubicBezTo>
                    <a:pt x="335" y="298"/>
                    <a:pt x="335" y="298"/>
                    <a:pt x="623" y="912"/>
                  </a:cubicBezTo>
                  <a:cubicBezTo>
                    <a:pt x="623" y="912"/>
                    <a:pt x="623" y="912"/>
                    <a:pt x="743" y="912"/>
                  </a:cubicBezTo>
                  <a:close/>
                  <a:moveTo>
                    <a:pt x="335" y="229"/>
                  </a:moveTo>
                  <a:cubicBezTo>
                    <a:pt x="333" y="235"/>
                    <a:pt x="330" y="240"/>
                    <a:pt x="328" y="245"/>
                  </a:cubicBezTo>
                  <a:cubicBezTo>
                    <a:pt x="328" y="245"/>
                    <a:pt x="328" y="245"/>
                    <a:pt x="707" y="245"/>
                  </a:cubicBezTo>
                  <a:cubicBezTo>
                    <a:pt x="707" y="245"/>
                    <a:pt x="707" y="245"/>
                    <a:pt x="707" y="229"/>
                  </a:cubicBezTo>
                  <a:cubicBezTo>
                    <a:pt x="707" y="229"/>
                    <a:pt x="707" y="229"/>
                    <a:pt x="335" y="229"/>
                  </a:cubicBezTo>
                  <a:close/>
                  <a:moveTo>
                    <a:pt x="71" y="169"/>
                  </a:moveTo>
                  <a:cubicBezTo>
                    <a:pt x="71" y="224"/>
                    <a:pt x="117" y="269"/>
                    <a:pt x="173" y="269"/>
                  </a:cubicBezTo>
                  <a:cubicBezTo>
                    <a:pt x="229" y="269"/>
                    <a:pt x="275" y="224"/>
                    <a:pt x="275" y="169"/>
                  </a:cubicBezTo>
                  <a:cubicBezTo>
                    <a:pt x="275" y="114"/>
                    <a:pt x="229" y="70"/>
                    <a:pt x="173" y="70"/>
                  </a:cubicBezTo>
                  <a:cubicBezTo>
                    <a:pt x="117" y="70"/>
                    <a:pt x="71" y="114"/>
                    <a:pt x="71" y="169"/>
                  </a:cubicBezTo>
                  <a:close/>
                  <a:moveTo>
                    <a:pt x="391" y="912"/>
                  </a:moveTo>
                  <a:cubicBezTo>
                    <a:pt x="391" y="912"/>
                    <a:pt x="391" y="912"/>
                    <a:pt x="391" y="912"/>
                  </a:cubicBezTo>
                  <a:cubicBezTo>
                    <a:pt x="413" y="912"/>
                    <a:pt x="413" y="912"/>
                    <a:pt x="413" y="912"/>
                  </a:cubicBezTo>
                  <a:cubicBezTo>
                    <a:pt x="413" y="912"/>
                    <a:pt x="413" y="912"/>
                    <a:pt x="142" y="336"/>
                  </a:cubicBezTo>
                  <a:cubicBezTo>
                    <a:pt x="133" y="334"/>
                    <a:pt x="125" y="332"/>
                    <a:pt x="117" y="329"/>
                  </a:cubicBezTo>
                  <a:cubicBezTo>
                    <a:pt x="117" y="329"/>
                    <a:pt x="117" y="329"/>
                    <a:pt x="391" y="912"/>
                  </a:cubicBezTo>
                  <a:close/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531322" y="3046249"/>
              <a:ext cx="476250" cy="357188"/>
              <a:chOff x="6124576" y="5029200"/>
              <a:chExt cx="476250" cy="357188"/>
            </a:xfrm>
            <a:solidFill>
              <a:schemeClr val="accent2"/>
            </a:solidFill>
          </p:grpSpPr>
          <p:sp>
            <p:nvSpPr>
              <p:cNvPr id="49" name="Freeform 186"/>
              <p:cNvSpPr>
                <a:spLocks/>
              </p:cNvSpPr>
              <p:nvPr/>
            </p:nvSpPr>
            <p:spPr bwMode="auto">
              <a:xfrm>
                <a:off x="6124576" y="5029200"/>
                <a:ext cx="476250" cy="277813"/>
              </a:xfrm>
              <a:custGeom>
                <a:avLst/>
                <a:gdLst>
                  <a:gd name="T0" fmla="*/ 192 w 192"/>
                  <a:gd name="T1" fmla="*/ 24 h 112"/>
                  <a:gd name="T2" fmla="*/ 41 w 192"/>
                  <a:gd name="T3" fmla="*/ 24 h 112"/>
                  <a:gd name="T4" fmla="*/ 34 w 192"/>
                  <a:gd name="T5" fmla="*/ 0 h 112"/>
                  <a:gd name="T6" fmla="*/ 8 w 192"/>
                  <a:gd name="T7" fmla="*/ 0 h 112"/>
                  <a:gd name="T8" fmla="*/ 0 w 192"/>
                  <a:gd name="T9" fmla="*/ 8 h 112"/>
                  <a:gd name="T10" fmla="*/ 8 w 192"/>
                  <a:gd name="T11" fmla="*/ 16 h 112"/>
                  <a:gd name="T12" fmla="*/ 22 w 192"/>
                  <a:gd name="T13" fmla="*/ 16 h 112"/>
                  <a:gd name="T14" fmla="*/ 44 w 192"/>
                  <a:gd name="T15" fmla="*/ 106 h 112"/>
                  <a:gd name="T16" fmla="*/ 52 w 192"/>
                  <a:gd name="T17" fmla="*/ 112 h 112"/>
                  <a:gd name="T18" fmla="*/ 148 w 192"/>
                  <a:gd name="T19" fmla="*/ 112 h 112"/>
                  <a:gd name="T20" fmla="*/ 155 w 192"/>
                  <a:gd name="T21" fmla="*/ 108 h 112"/>
                  <a:gd name="T22" fmla="*/ 187 w 192"/>
                  <a:gd name="T23" fmla="*/ 36 h 112"/>
                  <a:gd name="T24" fmla="*/ 192 w 192"/>
                  <a:gd name="T25" fmla="*/ 24 h 112"/>
                  <a:gd name="T26" fmla="*/ 192 w 192"/>
                  <a:gd name="T27" fmla="*/ 2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112">
                    <a:moveTo>
                      <a:pt x="192" y="24"/>
                    </a:moveTo>
                    <a:cubicBezTo>
                      <a:pt x="41" y="24"/>
                      <a:pt x="41" y="24"/>
                      <a:pt x="41" y="2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10"/>
                      <a:pt x="48" y="112"/>
                      <a:pt x="52" y="112"/>
                    </a:cubicBezTo>
                    <a:cubicBezTo>
                      <a:pt x="148" y="112"/>
                      <a:pt x="148" y="112"/>
                      <a:pt x="148" y="112"/>
                    </a:cubicBezTo>
                    <a:cubicBezTo>
                      <a:pt x="151" y="112"/>
                      <a:pt x="154" y="110"/>
                      <a:pt x="155" y="108"/>
                    </a:cubicBezTo>
                    <a:cubicBezTo>
                      <a:pt x="187" y="36"/>
                      <a:pt x="187" y="36"/>
                      <a:pt x="187" y="36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24"/>
                      <a:pt x="192" y="24"/>
                      <a:pt x="192" y="24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50" name="Oval 187"/>
              <p:cNvSpPr>
                <a:spLocks noChangeArrowheads="1"/>
              </p:cNvSpPr>
              <p:nvPr/>
            </p:nvSpPr>
            <p:spPr bwMode="auto">
              <a:xfrm>
                <a:off x="6254751" y="5337175"/>
                <a:ext cx="49213" cy="49213"/>
              </a:xfrm>
              <a:prstGeom prst="ellipse">
                <a:avLst/>
              </a:pr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51" name="Oval 188"/>
              <p:cNvSpPr>
                <a:spLocks noChangeArrowheads="1"/>
              </p:cNvSpPr>
              <p:nvPr/>
            </p:nvSpPr>
            <p:spPr bwMode="auto">
              <a:xfrm>
                <a:off x="6423026" y="5337175"/>
                <a:ext cx="49213" cy="49213"/>
              </a:xfrm>
              <a:prstGeom prst="ellipse">
                <a:avLst/>
              </a:pr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320913" y="3002116"/>
              <a:ext cx="617992" cy="411995"/>
              <a:chOff x="6124576" y="1471613"/>
              <a:chExt cx="476250" cy="317500"/>
            </a:xfrm>
            <a:solidFill>
              <a:schemeClr val="accent2"/>
            </a:solidFill>
          </p:grpSpPr>
          <p:sp>
            <p:nvSpPr>
              <p:cNvPr id="46" name="Freeform 150"/>
              <p:cNvSpPr>
                <a:spLocks/>
              </p:cNvSpPr>
              <p:nvPr/>
            </p:nvSpPr>
            <p:spPr bwMode="auto">
              <a:xfrm>
                <a:off x="6459538" y="1530350"/>
                <a:ext cx="141288" cy="198438"/>
              </a:xfrm>
              <a:custGeom>
                <a:avLst/>
                <a:gdLst>
                  <a:gd name="T0" fmla="*/ 55 w 57"/>
                  <a:gd name="T1" fmla="*/ 65 h 80"/>
                  <a:gd name="T2" fmla="*/ 53 w 57"/>
                  <a:gd name="T3" fmla="*/ 63 h 80"/>
                  <a:gd name="T4" fmla="*/ 30 w 57"/>
                  <a:gd name="T5" fmla="*/ 49 h 80"/>
                  <a:gd name="T6" fmla="*/ 28 w 57"/>
                  <a:gd name="T7" fmla="*/ 47 h 80"/>
                  <a:gd name="T8" fmla="*/ 26 w 57"/>
                  <a:gd name="T9" fmla="*/ 41 h 80"/>
                  <a:gd name="T10" fmla="*/ 32 w 57"/>
                  <a:gd name="T11" fmla="*/ 25 h 80"/>
                  <a:gd name="T12" fmla="*/ 32 w 57"/>
                  <a:gd name="T13" fmla="*/ 15 h 80"/>
                  <a:gd name="T14" fmla="*/ 17 w 57"/>
                  <a:gd name="T15" fmla="*/ 0 h 80"/>
                  <a:gd name="T16" fmla="*/ 2 w 57"/>
                  <a:gd name="T17" fmla="*/ 15 h 80"/>
                  <a:gd name="T18" fmla="*/ 2 w 57"/>
                  <a:gd name="T19" fmla="*/ 25 h 80"/>
                  <a:gd name="T20" fmla="*/ 8 w 57"/>
                  <a:gd name="T21" fmla="*/ 41 h 80"/>
                  <a:gd name="T22" fmla="*/ 6 w 57"/>
                  <a:gd name="T23" fmla="*/ 47 h 80"/>
                  <a:gd name="T24" fmla="*/ 4 w 57"/>
                  <a:gd name="T25" fmla="*/ 49 h 80"/>
                  <a:gd name="T26" fmla="*/ 0 w 57"/>
                  <a:gd name="T27" fmla="*/ 52 h 80"/>
                  <a:gd name="T28" fmla="*/ 25 w 57"/>
                  <a:gd name="T29" fmla="*/ 66 h 80"/>
                  <a:gd name="T30" fmla="*/ 33 w 57"/>
                  <a:gd name="T31" fmla="*/ 78 h 80"/>
                  <a:gd name="T32" fmla="*/ 33 w 57"/>
                  <a:gd name="T33" fmla="*/ 80 h 80"/>
                  <a:gd name="T34" fmla="*/ 57 w 57"/>
                  <a:gd name="T35" fmla="*/ 80 h 80"/>
                  <a:gd name="T36" fmla="*/ 55 w 57"/>
                  <a:gd name="T37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80">
                    <a:moveTo>
                      <a:pt x="55" y="65"/>
                    </a:moveTo>
                    <a:cubicBezTo>
                      <a:pt x="54" y="64"/>
                      <a:pt x="54" y="63"/>
                      <a:pt x="53" y="63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9" y="49"/>
                      <a:pt x="29" y="48"/>
                      <a:pt x="28" y="47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9" y="38"/>
                      <a:pt x="32" y="30"/>
                      <a:pt x="32" y="2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6"/>
                      <a:pt x="25" y="0"/>
                      <a:pt x="17" y="0"/>
                    </a:cubicBezTo>
                    <a:cubicBezTo>
                      <a:pt x="9" y="0"/>
                      <a:pt x="2" y="6"/>
                      <a:pt x="2" y="1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30"/>
                      <a:pt x="4" y="39"/>
                      <a:pt x="8" y="41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9"/>
                      <a:pt x="4" y="4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9" y="68"/>
                      <a:pt x="32" y="73"/>
                      <a:pt x="33" y="7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57" y="80"/>
                      <a:pt x="57" y="80"/>
                      <a:pt x="57" y="80"/>
                    </a:cubicBezTo>
                    <a:lnTo>
                      <a:pt x="55" y="65"/>
                    </a:ln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7" name="Freeform 151"/>
              <p:cNvSpPr>
                <a:spLocks/>
              </p:cNvSpPr>
              <p:nvPr/>
            </p:nvSpPr>
            <p:spPr bwMode="auto">
              <a:xfrm>
                <a:off x="6124576" y="1530350"/>
                <a:ext cx="141288" cy="198438"/>
              </a:xfrm>
              <a:custGeom>
                <a:avLst/>
                <a:gdLst>
                  <a:gd name="T0" fmla="*/ 57 w 57"/>
                  <a:gd name="T1" fmla="*/ 52 h 80"/>
                  <a:gd name="T2" fmla="*/ 53 w 57"/>
                  <a:gd name="T3" fmla="*/ 49 h 80"/>
                  <a:gd name="T4" fmla="*/ 51 w 57"/>
                  <a:gd name="T5" fmla="*/ 47 h 80"/>
                  <a:gd name="T6" fmla="*/ 49 w 57"/>
                  <a:gd name="T7" fmla="*/ 41 h 80"/>
                  <a:gd name="T8" fmla="*/ 55 w 57"/>
                  <a:gd name="T9" fmla="*/ 25 h 80"/>
                  <a:gd name="T10" fmla="*/ 55 w 57"/>
                  <a:gd name="T11" fmla="*/ 15 h 80"/>
                  <a:gd name="T12" fmla="*/ 40 w 57"/>
                  <a:gd name="T13" fmla="*/ 0 h 80"/>
                  <a:gd name="T14" fmla="*/ 25 w 57"/>
                  <a:gd name="T15" fmla="*/ 15 h 80"/>
                  <a:gd name="T16" fmla="*/ 25 w 57"/>
                  <a:gd name="T17" fmla="*/ 25 h 80"/>
                  <a:gd name="T18" fmla="*/ 31 w 57"/>
                  <a:gd name="T19" fmla="*/ 41 h 80"/>
                  <a:gd name="T20" fmla="*/ 29 w 57"/>
                  <a:gd name="T21" fmla="*/ 47 h 80"/>
                  <a:gd name="T22" fmla="*/ 27 w 57"/>
                  <a:gd name="T23" fmla="*/ 49 h 80"/>
                  <a:gd name="T24" fmla="*/ 4 w 57"/>
                  <a:gd name="T25" fmla="*/ 63 h 80"/>
                  <a:gd name="T26" fmla="*/ 2 w 57"/>
                  <a:gd name="T27" fmla="*/ 65 h 80"/>
                  <a:gd name="T28" fmla="*/ 0 w 57"/>
                  <a:gd name="T29" fmla="*/ 80 h 80"/>
                  <a:gd name="T30" fmla="*/ 24 w 57"/>
                  <a:gd name="T31" fmla="*/ 80 h 80"/>
                  <a:gd name="T32" fmla="*/ 24 w 57"/>
                  <a:gd name="T33" fmla="*/ 78 h 80"/>
                  <a:gd name="T34" fmla="*/ 32 w 57"/>
                  <a:gd name="T35" fmla="*/ 66 h 80"/>
                  <a:gd name="T36" fmla="*/ 57 w 57"/>
                  <a:gd name="T37" fmla="*/ 5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80">
                    <a:moveTo>
                      <a:pt x="57" y="52"/>
                    </a:moveTo>
                    <a:cubicBezTo>
                      <a:pt x="53" y="49"/>
                      <a:pt x="53" y="49"/>
                      <a:pt x="53" y="49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2" y="38"/>
                      <a:pt x="55" y="30"/>
                      <a:pt x="55" y="2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6"/>
                      <a:pt x="48" y="0"/>
                      <a:pt x="40" y="0"/>
                    </a:cubicBezTo>
                    <a:cubicBezTo>
                      <a:pt x="32" y="0"/>
                      <a:pt x="25" y="6"/>
                      <a:pt x="25" y="1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27" y="39"/>
                      <a:pt x="31" y="41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8"/>
                      <a:pt x="28" y="49"/>
                      <a:pt x="27" y="49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3"/>
                      <a:pt x="3" y="64"/>
                      <a:pt x="2" y="6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3"/>
                      <a:pt x="28" y="68"/>
                      <a:pt x="32" y="66"/>
                    </a:cubicBezTo>
                    <a:lnTo>
                      <a:pt x="57" y="52"/>
                    </a:ln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8" name="Freeform 152"/>
              <p:cNvSpPr>
                <a:spLocks/>
              </p:cNvSpPr>
              <p:nvPr/>
            </p:nvSpPr>
            <p:spPr bwMode="auto">
              <a:xfrm>
                <a:off x="6203951" y="1471613"/>
                <a:ext cx="317500" cy="317500"/>
              </a:xfrm>
              <a:custGeom>
                <a:avLst/>
                <a:gdLst>
                  <a:gd name="T0" fmla="*/ 124 w 128"/>
                  <a:gd name="T1" fmla="*/ 104 h 128"/>
                  <a:gd name="T2" fmla="*/ 122 w 128"/>
                  <a:gd name="T3" fmla="*/ 100 h 128"/>
                  <a:gd name="T4" fmla="*/ 85 w 128"/>
                  <a:gd name="T5" fmla="*/ 79 h 128"/>
                  <a:gd name="T6" fmla="*/ 82 w 128"/>
                  <a:gd name="T7" fmla="*/ 76 h 128"/>
                  <a:gd name="T8" fmla="*/ 78 w 128"/>
                  <a:gd name="T9" fmla="*/ 66 h 128"/>
                  <a:gd name="T10" fmla="*/ 85 w 128"/>
                  <a:gd name="T11" fmla="*/ 54 h 128"/>
                  <a:gd name="T12" fmla="*/ 88 w 128"/>
                  <a:gd name="T13" fmla="*/ 40 h 128"/>
                  <a:gd name="T14" fmla="*/ 88 w 128"/>
                  <a:gd name="T15" fmla="*/ 24 h 128"/>
                  <a:gd name="T16" fmla="*/ 64 w 128"/>
                  <a:gd name="T17" fmla="*/ 0 h 128"/>
                  <a:gd name="T18" fmla="*/ 40 w 128"/>
                  <a:gd name="T19" fmla="*/ 24 h 128"/>
                  <a:gd name="T20" fmla="*/ 40 w 128"/>
                  <a:gd name="T21" fmla="*/ 40 h 128"/>
                  <a:gd name="T22" fmla="*/ 50 w 128"/>
                  <a:gd name="T23" fmla="*/ 66 h 128"/>
                  <a:gd name="T24" fmla="*/ 46 w 128"/>
                  <a:gd name="T25" fmla="*/ 76 h 128"/>
                  <a:gd name="T26" fmla="*/ 43 w 128"/>
                  <a:gd name="T27" fmla="*/ 79 h 128"/>
                  <a:gd name="T28" fmla="*/ 6 w 128"/>
                  <a:gd name="T29" fmla="*/ 100 h 128"/>
                  <a:gd name="T30" fmla="*/ 4 w 128"/>
                  <a:gd name="T31" fmla="*/ 104 h 128"/>
                  <a:gd name="T32" fmla="*/ 4 w 128"/>
                  <a:gd name="T33" fmla="*/ 104 h 128"/>
                  <a:gd name="T34" fmla="*/ 0 w 128"/>
                  <a:gd name="T35" fmla="*/ 128 h 128"/>
                  <a:gd name="T36" fmla="*/ 128 w 128"/>
                  <a:gd name="T37" fmla="*/ 128 h 128"/>
                  <a:gd name="T38" fmla="*/ 124 w 128"/>
                  <a:gd name="T39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28">
                    <a:moveTo>
                      <a:pt x="124" y="104"/>
                    </a:moveTo>
                    <a:cubicBezTo>
                      <a:pt x="124" y="102"/>
                      <a:pt x="123" y="101"/>
                      <a:pt x="122" y="100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4" y="78"/>
                      <a:pt x="83" y="77"/>
                      <a:pt x="82" y="7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1" y="64"/>
                      <a:pt x="83" y="59"/>
                      <a:pt x="85" y="54"/>
                    </a:cubicBezTo>
                    <a:cubicBezTo>
                      <a:pt x="87" y="49"/>
                      <a:pt x="88" y="44"/>
                      <a:pt x="88" y="40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10"/>
                      <a:pt x="77" y="0"/>
                      <a:pt x="64" y="0"/>
                    </a:cubicBezTo>
                    <a:cubicBezTo>
                      <a:pt x="51" y="0"/>
                      <a:pt x="40" y="10"/>
                      <a:pt x="40" y="24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8"/>
                      <a:pt x="44" y="62"/>
                      <a:pt x="50" y="6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5" y="77"/>
                      <a:pt x="44" y="78"/>
                      <a:pt x="43" y="7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5" y="101"/>
                      <a:pt x="4" y="102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4" y="104"/>
                      <a:pt x="124" y="104"/>
                      <a:pt x="124" y="104"/>
                    </a:cubicBez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983054" y="1942525"/>
              <a:ext cx="301360" cy="301438"/>
              <a:chOff x="6143414" y="1492823"/>
              <a:chExt cx="412407" cy="412407"/>
            </a:xfrm>
            <a:solidFill>
              <a:schemeClr val="accent2"/>
            </a:solidFill>
          </p:grpSpPr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6287756" y="1639228"/>
                <a:ext cx="121660" cy="121660"/>
              </a:xfrm>
              <a:custGeom>
                <a:avLst/>
                <a:gdLst>
                  <a:gd name="T0" fmla="*/ 117 w 233"/>
                  <a:gd name="T1" fmla="*/ 166 h 233"/>
                  <a:gd name="T2" fmla="*/ 67 w 233"/>
                  <a:gd name="T3" fmla="*/ 116 h 233"/>
                  <a:gd name="T4" fmla="*/ 117 w 233"/>
                  <a:gd name="T5" fmla="*/ 66 h 233"/>
                  <a:gd name="T6" fmla="*/ 167 w 233"/>
                  <a:gd name="T7" fmla="*/ 116 h 233"/>
                  <a:gd name="T8" fmla="*/ 117 w 233"/>
                  <a:gd name="T9" fmla="*/ 166 h 233"/>
                  <a:gd name="T10" fmla="*/ 117 w 233"/>
                  <a:gd name="T11" fmla="*/ 0 h 233"/>
                  <a:gd name="T12" fmla="*/ 0 w 233"/>
                  <a:gd name="T13" fmla="*/ 116 h 233"/>
                  <a:gd name="T14" fmla="*/ 117 w 233"/>
                  <a:gd name="T15" fmla="*/ 233 h 233"/>
                  <a:gd name="T16" fmla="*/ 233 w 233"/>
                  <a:gd name="T17" fmla="*/ 116 h 233"/>
                  <a:gd name="T18" fmla="*/ 117 w 233"/>
                  <a:gd name="T1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3">
                    <a:moveTo>
                      <a:pt x="117" y="166"/>
                    </a:moveTo>
                    <a:cubicBezTo>
                      <a:pt x="89" y="166"/>
                      <a:pt x="67" y="144"/>
                      <a:pt x="67" y="116"/>
                    </a:cubicBezTo>
                    <a:cubicBezTo>
                      <a:pt x="67" y="89"/>
                      <a:pt x="89" y="66"/>
                      <a:pt x="117" y="66"/>
                    </a:cubicBezTo>
                    <a:cubicBezTo>
                      <a:pt x="144" y="66"/>
                      <a:pt x="167" y="89"/>
                      <a:pt x="167" y="116"/>
                    </a:cubicBezTo>
                    <a:cubicBezTo>
                      <a:pt x="167" y="144"/>
                      <a:pt x="144" y="166"/>
                      <a:pt x="117" y="166"/>
                    </a:cubicBezTo>
                    <a:moveTo>
                      <a:pt x="117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1"/>
                      <a:pt x="52" y="233"/>
                      <a:pt x="117" y="233"/>
                    </a:cubicBezTo>
                    <a:cubicBezTo>
                      <a:pt x="181" y="233"/>
                      <a:pt x="233" y="181"/>
                      <a:pt x="233" y="116"/>
                    </a:cubicBezTo>
                    <a:cubicBezTo>
                      <a:pt x="233" y="52"/>
                      <a:pt x="181" y="0"/>
                      <a:pt x="117" y="0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5" name="Freeform 8"/>
              <p:cNvSpPr>
                <a:spLocks noEditPoints="1"/>
              </p:cNvSpPr>
              <p:nvPr/>
            </p:nvSpPr>
            <p:spPr bwMode="auto">
              <a:xfrm>
                <a:off x="6143414" y="1492823"/>
                <a:ext cx="412407" cy="412407"/>
              </a:xfrm>
              <a:custGeom>
                <a:avLst/>
                <a:gdLst>
                  <a:gd name="T0" fmla="*/ 400 w 800"/>
                  <a:gd name="T1" fmla="*/ 584 h 800"/>
                  <a:gd name="T2" fmla="*/ 216 w 800"/>
                  <a:gd name="T3" fmla="*/ 400 h 800"/>
                  <a:gd name="T4" fmla="*/ 400 w 800"/>
                  <a:gd name="T5" fmla="*/ 217 h 800"/>
                  <a:gd name="T6" fmla="*/ 583 w 800"/>
                  <a:gd name="T7" fmla="*/ 400 h 800"/>
                  <a:gd name="T8" fmla="*/ 400 w 800"/>
                  <a:gd name="T9" fmla="*/ 584 h 800"/>
                  <a:gd name="T10" fmla="*/ 400 w 800"/>
                  <a:gd name="T11" fmla="*/ 0 h 800"/>
                  <a:gd name="T12" fmla="*/ 0 w 800"/>
                  <a:gd name="T13" fmla="*/ 400 h 800"/>
                  <a:gd name="T14" fmla="*/ 400 w 800"/>
                  <a:gd name="T15" fmla="*/ 800 h 800"/>
                  <a:gd name="T16" fmla="*/ 800 w 800"/>
                  <a:gd name="T17" fmla="*/ 400 h 800"/>
                  <a:gd name="T18" fmla="*/ 400 w 800"/>
                  <a:gd name="T19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0" h="800">
                    <a:moveTo>
                      <a:pt x="400" y="584"/>
                    </a:moveTo>
                    <a:cubicBezTo>
                      <a:pt x="298" y="584"/>
                      <a:pt x="216" y="502"/>
                      <a:pt x="216" y="400"/>
                    </a:cubicBezTo>
                    <a:cubicBezTo>
                      <a:pt x="216" y="299"/>
                      <a:pt x="298" y="217"/>
                      <a:pt x="400" y="217"/>
                    </a:cubicBezTo>
                    <a:cubicBezTo>
                      <a:pt x="501" y="217"/>
                      <a:pt x="583" y="299"/>
                      <a:pt x="583" y="400"/>
                    </a:cubicBezTo>
                    <a:cubicBezTo>
                      <a:pt x="583" y="502"/>
                      <a:pt x="501" y="584"/>
                      <a:pt x="400" y="584"/>
                    </a:cubicBezTo>
                    <a:moveTo>
                      <a:pt x="400" y="0"/>
                    </a:moveTo>
                    <a:cubicBezTo>
                      <a:pt x="179" y="0"/>
                      <a:pt x="0" y="179"/>
                      <a:pt x="0" y="400"/>
                    </a:cubicBezTo>
                    <a:cubicBezTo>
                      <a:pt x="0" y="621"/>
                      <a:pt x="179" y="800"/>
                      <a:pt x="400" y="800"/>
                    </a:cubicBezTo>
                    <a:cubicBezTo>
                      <a:pt x="621" y="800"/>
                      <a:pt x="800" y="621"/>
                      <a:pt x="800" y="400"/>
                    </a:cubicBezTo>
                    <a:cubicBezTo>
                      <a:pt x="800" y="179"/>
                      <a:pt x="621" y="0"/>
                      <a:pt x="400" y="0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 bwMode="auto">
            <a:xfrm>
              <a:off x="5732898" y="1599322"/>
              <a:ext cx="460017" cy="462489"/>
              <a:chOff x="5103" y="1265"/>
              <a:chExt cx="391" cy="393"/>
            </a:xfrm>
            <a:solidFill>
              <a:schemeClr val="accent2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5166" y="1446"/>
                <a:ext cx="265" cy="212"/>
              </a:xfrm>
              <a:custGeom>
                <a:avLst/>
                <a:gdLst>
                  <a:gd name="T0" fmla="*/ 104 w 434"/>
                  <a:gd name="T1" fmla="*/ 253 h 347"/>
                  <a:gd name="T2" fmla="*/ 104 w 434"/>
                  <a:gd name="T3" fmla="*/ 253 h 347"/>
                  <a:gd name="T4" fmla="*/ 130 w 434"/>
                  <a:gd name="T5" fmla="*/ 213 h 347"/>
                  <a:gd name="T6" fmla="*/ 304 w 434"/>
                  <a:gd name="T7" fmla="*/ 213 h 347"/>
                  <a:gd name="T8" fmla="*/ 330 w 434"/>
                  <a:gd name="T9" fmla="*/ 253 h 347"/>
                  <a:gd name="T10" fmla="*/ 104 w 434"/>
                  <a:gd name="T11" fmla="*/ 253 h 347"/>
                  <a:gd name="T12" fmla="*/ 104 w 434"/>
                  <a:gd name="T13" fmla="*/ 253 h 347"/>
                  <a:gd name="T14" fmla="*/ 217 w 434"/>
                  <a:gd name="T15" fmla="*/ 76 h 347"/>
                  <a:gd name="T16" fmla="*/ 217 w 434"/>
                  <a:gd name="T17" fmla="*/ 76 h 347"/>
                  <a:gd name="T18" fmla="*/ 270 w 434"/>
                  <a:gd name="T19" fmla="*/ 160 h 347"/>
                  <a:gd name="T20" fmla="*/ 164 w 434"/>
                  <a:gd name="T21" fmla="*/ 160 h 347"/>
                  <a:gd name="T22" fmla="*/ 217 w 434"/>
                  <a:gd name="T23" fmla="*/ 76 h 347"/>
                  <a:gd name="T24" fmla="*/ 217 w 434"/>
                  <a:gd name="T25" fmla="*/ 76 h 347"/>
                  <a:gd name="T26" fmla="*/ 239 w 434"/>
                  <a:gd name="T27" fmla="*/ 12 h 347"/>
                  <a:gd name="T28" fmla="*/ 239 w 434"/>
                  <a:gd name="T29" fmla="*/ 12 h 347"/>
                  <a:gd name="T30" fmla="*/ 239 w 434"/>
                  <a:gd name="T31" fmla="*/ 12 h 347"/>
                  <a:gd name="T32" fmla="*/ 237 w 434"/>
                  <a:gd name="T33" fmla="*/ 9 h 347"/>
                  <a:gd name="T34" fmla="*/ 236 w 434"/>
                  <a:gd name="T35" fmla="*/ 8 h 347"/>
                  <a:gd name="T36" fmla="*/ 234 w 434"/>
                  <a:gd name="T37" fmla="*/ 6 h 347"/>
                  <a:gd name="T38" fmla="*/ 232 w 434"/>
                  <a:gd name="T39" fmla="*/ 4 h 347"/>
                  <a:gd name="T40" fmla="*/ 231 w 434"/>
                  <a:gd name="T41" fmla="*/ 4 h 347"/>
                  <a:gd name="T42" fmla="*/ 230 w 434"/>
                  <a:gd name="T43" fmla="*/ 3 h 347"/>
                  <a:gd name="T44" fmla="*/ 227 w 434"/>
                  <a:gd name="T45" fmla="*/ 2 h 347"/>
                  <a:gd name="T46" fmla="*/ 225 w 434"/>
                  <a:gd name="T47" fmla="*/ 1 h 347"/>
                  <a:gd name="T48" fmla="*/ 222 w 434"/>
                  <a:gd name="T49" fmla="*/ 0 h 347"/>
                  <a:gd name="T50" fmla="*/ 219 w 434"/>
                  <a:gd name="T51" fmla="*/ 0 h 347"/>
                  <a:gd name="T52" fmla="*/ 217 w 434"/>
                  <a:gd name="T53" fmla="*/ 0 h 347"/>
                  <a:gd name="T54" fmla="*/ 214 w 434"/>
                  <a:gd name="T55" fmla="*/ 0 h 347"/>
                  <a:gd name="T56" fmla="*/ 212 w 434"/>
                  <a:gd name="T57" fmla="*/ 0 h 347"/>
                  <a:gd name="T58" fmla="*/ 209 w 434"/>
                  <a:gd name="T59" fmla="*/ 1 h 347"/>
                  <a:gd name="T60" fmla="*/ 207 w 434"/>
                  <a:gd name="T61" fmla="*/ 2 h 347"/>
                  <a:gd name="T62" fmla="*/ 204 w 434"/>
                  <a:gd name="T63" fmla="*/ 3 h 347"/>
                  <a:gd name="T64" fmla="*/ 203 w 434"/>
                  <a:gd name="T65" fmla="*/ 4 h 347"/>
                  <a:gd name="T66" fmla="*/ 202 w 434"/>
                  <a:gd name="T67" fmla="*/ 4 h 347"/>
                  <a:gd name="T68" fmla="*/ 200 w 434"/>
                  <a:gd name="T69" fmla="*/ 6 h 347"/>
                  <a:gd name="T70" fmla="*/ 198 w 434"/>
                  <a:gd name="T71" fmla="*/ 8 h 347"/>
                  <a:gd name="T72" fmla="*/ 197 w 434"/>
                  <a:gd name="T73" fmla="*/ 9 h 347"/>
                  <a:gd name="T74" fmla="*/ 195 w 434"/>
                  <a:gd name="T75" fmla="*/ 12 h 347"/>
                  <a:gd name="T76" fmla="*/ 194 w 434"/>
                  <a:gd name="T77" fmla="*/ 12 h 347"/>
                  <a:gd name="T78" fmla="*/ 8 w 434"/>
                  <a:gd name="T79" fmla="*/ 306 h 347"/>
                  <a:gd name="T80" fmla="*/ 16 w 434"/>
                  <a:gd name="T81" fmla="*/ 342 h 347"/>
                  <a:gd name="T82" fmla="*/ 30 w 434"/>
                  <a:gd name="T83" fmla="*/ 347 h 347"/>
                  <a:gd name="T84" fmla="*/ 53 w 434"/>
                  <a:gd name="T85" fmla="*/ 334 h 347"/>
                  <a:gd name="T86" fmla="*/ 70 w 434"/>
                  <a:gd name="T87" fmla="*/ 307 h 347"/>
                  <a:gd name="T88" fmla="*/ 364 w 434"/>
                  <a:gd name="T89" fmla="*/ 307 h 347"/>
                  <a:gd name="T90" fmla="*/ 381 w 434"/>
                  <a:gd name="T91" fmla="*/ 334 h 347"/>
                  <a:gd name="T92" fmla="*/ 404 w 434"/>
                  <a:gd name="T93" fmla="*/ 347 h 347"/>
                  <a:gd name="T94" fmla="*/ 418 w 434"/>
                  <a:gd name="T95" fmla="*/ 342 h 347"/>
                  <a:gd name="T96" fmla="*/ 426 w 434"/>
                  <a:gd name="T97" fmla="*/ 306 h 347"/>
                  <a:gd name="T98" fmla="*/ 239 w 434"/>
                  <a:gd name="T99" fmla="*/ 12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4" h="347">
                    <a:moveTo>
                      <a:pt x="104" y="253"/>
                    </a:moveTo>
                    <a:lnTo>
                      <a:pt x="104" y="253"/>
                    </a:lnTo>
                    <a:lnTo>
                      <a:pt x="130" y="213"/>
                    </a:lnTo>
                    <a:lnTo>
                      <a:pt x="304" y="213"/>
                    </a:lnTo>
                    <a:lnTo>
                      <a:pt x="330" y="253"/>
                    </a:lnTo>
                    <a:lnTo>
                      <a:pt x="104" y="253"/>
                    </a:lnTo>
                    <a:lnTo>
                      <a:pt x="104" y="253"/>
                    </a:lnTo>
                    <a:close/>
                    <a:moveTo>
                      <a:pt x="217" y="76"/>
                    </a:moveTo>
                    <a:lnTo>
                      <a:pt x="217" y="76"/>
                    </a:lnTo>
                    <a:lnTo>
                      <a:pt x="270" y="160"/>
                    </a:lnTo>
                    <a:lnTo>
                      <a:pt x="164" y="160"/>
                    </a:lnTo>
                    <a:lnTo>
                      <a:pt x="217" y="76"/>
                    </a:lnTo>
                    <a:lnTo>
                      <a:pt x="217" y="76"/>
                    </a:lnTo>
                    <a:close/>
                    <a:moveTo>
                      <a:pt x="239" y="12"/>
                    </a:moveTo>
                    <a:lnTo>
                      <a:pt x="239" y="12"/>
                    </a:ln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8" y="10"/>
                      <a:pt x="237" y="9"/>
                    </a:cubicBezTo>
                    <a:cubicBezTo>
                      <a:pt x="237" y="9"/>
                      <a:pt x="236" y="8"/>
                      <a:pt x="236" y="8"/>
                    </a:cubicBezTo>
                    <a:cubicBezTo>
                      <a:pt x="235" y="7"/>
                      <a:pt x="235" y="7"/>
                      <a:pt x="234" y="6"/>
                    </a:cubicBezTo>
                    <a:cubicBezTo>
                      <a:pt x="233" y="5"/>
                      <a:pt x="232" y="5"/>
                      <a:pt x="232" y="4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31" y="4"/>
                      <a:pt x="230" y="3"/>
                      <a:pt x="230" y="3"/>
                    </a:cubicBezTo>
                    <a:cubicBezTo>
                      <a:pt x="229" y="3"/>
                      <a:pt x="228" y="2"/>
                      <a:pt x="227" y="2"/>
                    </a:cubicBezTo>
                    <a:cubicBezTo>
                      <a:pt x="226" y="2"/>
                      <a:pt x="225" y="1"/>
                      <a:pt x="225" y="1"/>
                    </a:cubicBezTo>
                    <a:cubicBezTo>
                      <a:pt x="224" y="1"/>
                      <a:pt x="223" y="1"/>
                      <a:pt x="222" y="0"/>
                    </a:cubicBezTo>
                    <a:cubicBezTo>
                      <a:pt x="221" y="0"/>
                      <a:pt x="220" y="0"/>
                      <a:pt x="219" y="0"/>
                    </a:cubicBezTo>
                    <a:cubicBezTo>
                      <a:pt x="219" y="0"/>
                      <a:pt x="218" y="0"/>
                      <a:pt x="217" y="0"/>
                    </a:cubicBezTo>
                    <a:cubicBezTo>
                      <a:pt x="216" y="0"/>
                      <a:pt x="215" y="0"/>
                      <a:pt x="214" y="0"/>
                    </a:cubicBezTo>
                    <a:cubicBezTo>
                      <a:pt x="214" y="0"/>
                      <a:pt x="213" y="0"/>
                      <a:pt x="212" y="0"/>
                    </a:cubicBezTo>
                    <a:cubicBezTo>
                      <a:pt x="211" y="1"/>
                      <a:pt x="210" y="1"/>
                      <a:pt x="209" y="1"/>
                    </a:cubicBezTo>
                    <a:cubicBezTo>
                      <a:pt x="208" y="1"/>
                      <a:pt x="208" y="2"/>
                      <a:pt x="207" y="2"/>
                    </a:cubicBezTo>
                    <a:cubicBezTo>
                      <a:pt x="206" y="2"/>
                      <a:pt x="205" y="3"/>
                      <a:pt x="204" y="3"/>
                    </a:cubicBezTo>
                    <a:cubicBezTo>
                      <a:pt x="204" y="3"/>
                      <a:pt x="203" y="4"/>
                      <a:pt x="203" y="4"/>
                    </a:cubicBezTo>
                    <a:cubicBezTo>
                      <a:pt x="202" y="4"/>
                      <a:pt x="202" y="4"/>
                      <a:pt x="202" y="4"/>
                    </a:cubicBezTo>
                    <a:cubicBezTo>
                      <a:pt x="201" y="5"/>
                      <a:pt x="201" y="6"/>
                      <a:pt x="200" y="6"/>
                    </a:cubicBezTo>
                    <a:cubicBezTo>
                      <a:pt x="199" y="7"/>
                      <a:pt x="199" y="7"/>
                      <a:pt x="198" y="8"/>
                    </a:cubicBezTo>
                    <a:cubicBezTo>
                      <a:pt x="198" y="8"/>
                      <a:pt x="197" y="9"/>
                      <a:pt x="197" y="9"/>
                    </a:cubicBezTo>
                    <a:cubicBezTo>
                      <a:pt x="196" y="10"/>
                      <a:pt x="195" y="11"/>
                      <a:pt x="195" y="12"/>
                    </a:cubicBezTo>
                    <a:cubicBezTo>
                      <a:pt x="195" y="12"/>
                      <a:pt x="195" y="12"/>
                      <a:pt x="194" y="12"/>
                    </a:cubicBezTo>
                    <a:lnTo>
                      <a:pt x="8" y="306"/>
                    </a:lnTo>
                    <a:cubicBezTo>
                      <a:pt x="0" y="318"/>
                      <a:pt x="4" y="334"/>
                      <a:pt x="16" y="342"/>
                    </a:cubicBezTo>
                    <a:cubicBezTo>
                      <a:pt x="20" y="345"/>
                      <a:pt x="25" y="347"/>
                      <a:pt x="30" y="347"/>
                    </a:cubicBezTo>
                    <a:cubicBezTo>
                      <a:pt x="39" y="347"/>
                      <a:pt x="48" y="342"/>
                      <a:pt x="53" y="334"/>
                    </a:cubicBezTo>
                    <a:lnTo>
                      <a:pt x="70" y="307"/>
                    </a:lnTo>
                    <a:lnTo>
                      <a:pt x="364" y="307"/>
                    </a:lnTo>
                    <a:lnTo>
                      <a:pt x="381" y="334"/>
                    </a:lnTo>
                    <a:cubicBezTo>
                      <a:pt x="386" y="342"/>
                      <a:pt x="395" y="347"/>
                      <a:pt x="404" y="347"/>
                    </a:cubicBezTo>
                    <a:cubicBezTo>
                      <a:pt x="409" y="347"/>
                      <a:pt x="413" y="345"/>
                      <a:pt x="418" y="342"/>
                    </a:cubicBezTo>
                    <a:cubicBezTo>
                      <a:pt x="430" y="334"/>
                      <a:pt x="434" y="318"/>
                      <a:pt x="426" y="306"/>
                    </a:cubicBezTo>
                    <a:lnTo>
                      <a:pt x="239" y="12"/>
                    </a:ln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5407" y="1265"/>
                <a:ext cx="87" cy="288"/>
              </a:xfrm>
              <a:custGeom>
                <a:avLst/>
                <a:gdLst>
                  <a:gd name="T0" fmla="*/ 48 w 142"/>
                  <a:gd name="T1" fmla="*/ 10 h 471"/>
                  <a:gd name="T2" fmla="*/ 48 w 142"/>
                  <a:gd name="T3" fmla="*/ 10 h 471"/>
                  <a:gd name="T4" fmla="*/ 10 w 142"/>
                  <a:gd name="T5" fmla="*/ 10 h 471"/>
                  <a:gd name="T6" fmla="*/ 10 w 142"/>
                  <a:gd name="T7" fmla="*/ 48 h 471"/>
                  <a:gd name="T8" fmla="*/ 89 w 142"/>
                  <a:gd name="T9" fmla="*/ 237 h 471"/>
                  <a:gd name="T10" fmla="*/ 10 w 142"/>
                  <a:gd name="T11" fmla="*/ 425 h 471"/>
                  <a:gd name="T12" fmla="*/ 10 w 142"/>
                  <a:gd name="T13" fmla="*/ 463 h 471"/>
                  <a:gd name="T14" fmla="*/ 29 w 142"/>
                  <a:gd name="T15" fmla="*/ 471 h 471"/>
                  <a:gd name="T16" fmla="*/ 48 w 142"/>
                  <a:gd name="T17" fmla="*/ 463 h 471"/>
                  <a:gd name="T18" fmla="*/ 142 w 142"/>
                  <a:gd name="T19" fmla="*/ 237 h 471"/>
                  <a:gd name="T20" fmla="*/ 48 w 142"/>
                  <a:gd name="T21" fmla="*/ 1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471">
                    <a:moveTo>
                      <a:pt x="48" y="10"/>
                    </a:moveTo>
                    <a:lnTo>
                      <a:pt x="48" y="10"/>
                    </a:lnTo>
                    <a:cubicBezTo>
                      <a:pt x="38" y="0"/>
                      <a:pt x="21" y="0"/>
                      <a:pt x="10" y="10"/>
                    </a:cubicBezTo>
                    <a:cubicBezTo>
                      <a:pt x="0" y="21"/>
                      <a:pt x="0" y="38"/>
                      <a:pt x="10" y="48"/>
                    </a:cubicBezTo>
                    <a:cubicBezTo>
                      <a:pt x="61" y="98"/>
                      <a:pt x="89" y="165"/>
                      <a:pt x="89" y="237"/>
                    </a:cubicBezTo>
                    <a:cubicBezTo>
                      <a:pt x="89" y="308"/>
                      <a:pt x="61" y="375"/>
                      <a:pt x="10" y="425"/>
                    </a:cubicBezTo>
                    <a:cubicBezTo>
                      <a:pt x="0" y="436"/>
                      <a:pt x="0" y="452"/>
                      <a:pt x="10" y="463"/>
                    </a:cubicBezTo>
                    <a:cubicBezTo>
                      <a:pt x="16" y="468"/>
                      <a:pt x="23" y="471"/>
                      <a:pt x="29" y="471"/>
                    </a:cubicBezTo>
                    <a:cubicBezTo>
                      <a:pt x="36" y="471"/>
                      <a:pt x="43" y="468"/>
                      <a:pt x="48" y="463"/>
                    </a:cubicBezTo>
                    <a:cubicBezTo>
                      <a:pt x="109" y="402"/>
                      <a:pt x="142" y="322"/>
                      <a:pt x="142" y="237"/>
                    </a:cubicBezTo>
                    <a:cubicBezTo>
                      <a:pt x="142" y="151"/>
                      <a:pt x="109" y="71"/>
                      <a:pt x="48" y="10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5344" y="1329"/>
                <a:ext cx="60" cy="161"/>
              </a:xfrm>
              <a:custGeom>
                <a:avLst/>
                <a:gdLst>
                  <a:gd name="T0" fmla="*/ 46 w 99"/>
                  <a:gd name="T1" fmla="*/ 133 h 263"/>
                  <a:gd name="T2" fmla="*/ 46 w 99"/>
                  <a:gd name="T3" fmla="*/ 133 h 263"/>
                  <a:gd name="T4" fmla="*/ 11 w 99"/>
                  <a:gd name="T5" fmla="*/ 217 h 263"/>
                  <a:gd name="T6" fmla="*/ 11 w 99"/>
                  <a:gd name="T7" fmla="*/ 255 h 263"/>
                  <a:gd name="T8" fmla="*/ 30 w 99"/>
                  <a:gd name="T9" fmla="*/ 263 h 263"/>
                  <a:gd name="T10" fmla="*/ 48 w 99"/>
                  <a:gd name="T11" fmla="*/ 255 h 263"/>
                  <a:gd name="T12" fmla="*/ 99 w 99"/>
                  <a:gd name="T13" fmla="*/ 133 h 263"/>
                  <a:gd name="T14" fmla="*/ 49 w 99"/>
                  <a:gd name="T15" fmla="*/ 10 h 263"/>
                  <a:gd name="T16" fmla="*/ 11 w 99"/>
                  <a:gd name="T17" fmla="*/ 10 h 263"/>
                  <a:gd name="T18" fmla="*/ 11 w 99"/>
                  <a:gd name="T19" fmla="*/ 48 h 263"/>
                  <a:gd name="T20" fmla="*/ 46 w 99"/>
                  <a:gd name="T21" fmla="*/ 13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263">
                    <a:moveTo>
                      <a:pt x="46" y="133"/>
                    </a:moveTo>
                    <a:lnTo>
                      <a:pt x="46" y="133"/>
                    </a:lnTo>
                    <a:cubicBezTo>
                      <a:pt x="46" y="165"/>
                      <a:pt x="33" y="195"/>
                      <a:pt x="11" y="217"/>
                    </a:cubicBezTo>
                    <a:cubicBezTo>
                      <a:pt x="0" y="228"/>
                      <a:pt x="0" y="245"/>
                      <a:pt x="11" y="255"/>
                    </a:cubicBezTo>
                    <a:cubicBezTo>
                      <a:pt x="16" y="260"/>
                      <a:pt x="23" y="263"/>
                      <a:pt x="30" y="263"/>
                    </a:cubicBezTo>
                    <a:cubicBezTo>
                      <a:pt x="36" y="263"/>
                      <a:pt x="43" y="260"/>
                      <a:pt x="48" y="255"/>
                    </a:cubicBezTo>
                    <a:cubicBezTo>
                      <a:pt x="81" y="222"/>
                      <a:pt x="99" y="179"/>
                      <a:pt x="99" y="133"/>
                    </a:cubicBezTo>
                    <a:cubicBezTo>
                      <a:pt x="99" y="86"/>
                      <a:pt x="81" y="43"/>
                      <a:pt x="49" y="10"/>
                    </a:cubicBezTo>
                    <a:cubicBezTo>
                      <a:pt x="38" y="0"/>
                      <a:pt x="21" y="0"/>
                      <a:pt x="11" y="10"/>
                    </a:cubicBezTo>
                    <a:cubicBezTo>
                      <a:pt x="0" y="20"/>
                      <a:pt x="0" y="37"/>
                      <a:pt x="11" y="48"/>
                    </a:cubicBezTo>
                    <a:cubicBezTo>
                      <a:pt x="33" y="70"/>
                      <a:pt x="46" y="101"/>
                      <a:pt x="46" y="13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5103" y="1265"/>
                <a:ext cx="87" cy="288"/>
              </a:xfrm>
              <a:custGeom>
                <a:avLst/>
                <a:gdLst>
                  <a:gd name="T0" fmla="*/ 131 w 142"/>
                  <a:gd name="T1" fmla="*/ 463 h 471"/>
                  <a:gd name="T2" fmla="*/ 131 w 142"/>
                  <a:gd name="T3" fmla="*/ 463 h 471"/>
                  <a:gd name="T4" fmla="*/ 131 w 142"/>
                  <a:gd name="T5" fmla="*/ 425 h 471"/>
                  <a:gd name="T6" fmla="*/ 53 w 142"/>
                  <a:gd name="T7" fmla="*/ 237 h 471"/>
                  <a:gd name="T8" fmla="*/ 131 w 142"/>
                  <a:gd name="T9" fmla="*/ 48 h 471"/>
                  <a:gd name="T10" fmla="*/ 131 w 142"/>
                  <a:gd name="T11" fmla="*/ 10 h 471"/>
                  <a:gd name="T12" fmla="*/ 94 w 142"/>
                  <a:gd name="T13" fmla="*/ 10 h 471"/>
                  <a:gd name="T14" fmla="*/ 0 w 142"/>
                  <a:gd name="T15" fmla="*/ 237 h 471"/>
                  <a:gd name="T16" fmla="*/ 94 w 142"/>
                  <a:gd name="T17" fmla="*/ 463 h 471"/>
                  <a:gd name="T18" fmla="*/ 113 w 142"/>
                  <a:gd name="T19" fmla="*/ 471 h 471"/>
                  <a:gd name="T20" fmla="*/ 131 w 142"/>
                  <a:gd name="T21" fmla="*/ 463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471">
                    <a:moveTo>
                      <a:pt x="131" y="463"/>
                    </a:moveTo>
                    <a:lnTo>
                      <a:pt x="131" y="463"/>
                    </a:lnTo>
                    <a:cubicBezTo>
                      <a:pt x="142" y="452"/>
                      <a:pt x="142" y="436"/>
                      <a:pt x="131" y="425"/>
                    </a:cubicBezTo>
                    <a:cubicBezTo>
                      <a:pt x="81" y="375"/>
                      <a:pt x="53" y="308"/>
                      <a:pt x="53" y="237"/>
                    </a:cubicBezTo>
                    <a:cubicBezTo>
                      <a:pt x="53" y="165"/>
                      <a:pt x="81" y="98"/>
                      <a:pt x="131" y="48"/>
                    </a:cubicBezTo>
                    <a:cubicBezTo>
                      <a:pt x="142" y="38"/>
                      <a:pt x="142" y="21"/>
                      <a:pt x="131" y="10"/>
                    </a:cubicBezTo>
                    <a:cubicBezTo>
                      <a:pt x="121" y="0"/>
                      <a:pt x="104" y="0"/>
                      <a:pt x="94" y="10"/>
                    </a:cubicBezTo>
                    <a:cubicBezTo>
                      <a:pt x="33" y="71"/>
                      <a:pt x="0" y="151"/>
                      <a:pt x="0" y="237"/>
                    </a:cubicBezTo>
                    <a:cubicBezTo>
                      <a:pt x="0" y="322"/>
                      <a:pt x="33" y="402"/>
                      <a:pt x="94" y="463"/>
                    </a:cubicBezTo>
                    <a:cubicBezTo>
                      <a:pt x="99" y="468"/>
                      <a:pt x="106" y="471"/>
                      <a:pt x="113" y="471"/>
                    </a:cubicBezTo>
                    <a:cubicBezTo>
                      <a:pt x="119" y="471"/>
                      <a:pt x="126" y="468"/>
                      <a:pt x="131" y="46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5193" y="1329"/>
                <a:ext cx="60" cy="161"/>
              </a:xfrm>
              <a:custGeom>
                <a:avLst/>
                <a:gdLst>
                  <a:gd name="T0" fmla="*/ 69 w 98"/>
                  <a:gd name="T1" fmla="*/ 263 h 263"/>
                  <a:gd name="T2" fmla="*/ 69 w 98"/>
                  <a:gd name="T3" fmla="*/ 263 h 263"/>
                  <a:gd name="T4" fmla="*/ 88 w 98"/>
                  <a:gd name="T5" fmla="*/ 255 h 263"/>
                  <a:gd name="T6" fmla="*/ 88 w 98"/>
                  <a:gd name="T7" fmla="*/ 217 h 263"/>
                  <a:gd name="T8" fmla="*/ 53 w 98"/>
                  <a:gd name="T9" fmla="*/ 133 h 263"/>
                  <a:gd name="T10" fmla="*/ 88 w 98"/>
                  <a:gd name="T11" fmla="*/ 48 h 263"/>
                  <a:gd name="T12" fmla="*/ 88 w 98"/>
                  <a:gd name="T13" fmla="*/ 10 h 263"/>
                  <a:gd name="T14" fmla="*/ 50 w 98"/>
                  <a:gd name="T15" fmla="*/ 10 h 263"/>
                  <a:gd name="T16" fmla="*/ 0 w 98"/>
                  <a:gd name="T17" fmla="*/ 133 h 263"/>
                  <a:gd name="T18" fmla="*/ 50 w 98"/>
                  <a:gd name="T19" fmla="*/ 255 h 263"/>
                  <a:gd name="T20" fmla="*/ 69 w 98"/>
                  <a:gd name="T21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263">
                    <a:moveTo>
                      <a:pt x="69" y="263"/>
                    </a:moveTo>
                    <a:lnTo>
                      <a:pt x="69" y="263"/>
                    </a:lnTo>
                    <a:cubicBezTo>
                      <a:pt x="76" y="263"/>
                      <a:pt x="83" y="260"/>
                      <a:pt x="88" y="255"/>
                    </a:cubicBezTo>
                    <a:cubicBezTo>
                      <a:pt x="98" y="245"/>
                      <a:pt x="98" y="228"/>
                      <a:pt x="88" y="217"/>
                    </a:cubicBezTo>
                    <a:cubicBezTo>
                      <a:pt x="65" y="195"/>
                      <a:pt x="53" y="165"/>
                      <a:pt x="53" y="133"/>
                    </a:cubicBezTo>
                    <a:cubicBezTo>
                      <a:pt x="53" y="101"/>
                      <a:pt x="65" y="70"/>
                      <a:pt x="88" y="48"/>
                    </a:cubicBezTo>
                    <a:cubicBezTo>
                      <a:pt x="98" y="37"/>
                      <a:pt x="98" y="20"/>
                      <a:pt x="88" y="10"/>
                    </a:cubicBezTo>
                    <a:cubicBezTo>
                      <a:pt x="78" y="0"/>
                      <a:pt x="61" y="0"/>
                      <a:pt x="50" y="10"/>
                    </a:cubicBezTo>
                    <a:cubicBezTo>
                      <a:pt x="18" y="43"/>
                      <a:pt x="0" y="86"/>
                      <a:pt x="0" y="133"/>
                    </a:cubicBezTo>
                    <a:cubicBezTo>
                      <a:pt x="0" y="179"/>
                      <a:pt x="18" y="222"/>
                      <a:pt x="50" y="255"/>
                    </a:cubicBezTo>
                    <a:cubicBezTo>
                      <a:pt x="56" y="260"/>
                      <a:pt x="62" y="263"/>
                      <a:pt x="69" y="26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5266" y="1377"/>
                <a:ext cx="65" cy="66"/>
              </a:xfrm>
              <a:custGeom>
                <a:avLst/>
                <a:gdLst>
                  <a:gd name="T0" fmla="*/ 53 w 106"/>
                  <a:gd name="T1" fmla="*/ 107 h 107"/>
                  <a:gd name="T2" fmla="*/ 53 w 106"/>
                  <a:gd name="T3" fmla="*/ 107 h 107"/>
                  <a:gd name="T4" fmla="*/ 106 w 106"/>
                  <a:gd name="T5" fmla="*/ 54 h 107"/>
                  <a:gd name="T6" fmla="*/ 53 w 106"/>
                  <a:gd name="T7" fmla="*/ 0 h 107"/>
                  <a:gd name="T8" fmla="*/ 0 w 106"/>
                  <a:gd name="T9" fmla="*/ 54 h 107"/>
                  <a:gd name="T10" fmla="*/ 53 w 106"/>
                  <a:gd name="T1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7">
                    <a:moveTo>
                      <a:pt x="53" y="107"/>
                    </a:moveTo>
                    <a:lnTo>
                      <a:pt x="53" y="107"/>
                    </a:lnTo>
                    <a:cubicBezTo>
                      <a:pt x="82" y="107"/>
                      <a:pt x="106" y="83"/>
                      <a:pt x="106" y="54"/>
                    </a:cubicBezTo>
                    <a:cubicBezTo>
                      <a:pt x="106" y="24"/>
                      <a:pt x="82" y="0"/>
                      <a:pt x="53" y="0"/>
                    </a:cubicBezTo>
                    <a:cubicBezTo>
                      <a:pt x="23" y="0"/>
                      <a:pt x="0" y="24"/>
                      <a:pt x="0" y="54"/>
                    </a:cubicBezTo>
                    <a:cubicBezTo>
                      <a:pt x="0" y="83"/>
                      <a:pt x="23" y="107"/>
                      <a:pt x="53" y="107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sp>
          <p:nvSpPr>
            <p:cNvPr id="33" name="Freeform 115"/>
            <p:cNvSpPr>
              <a:spLocks noEditPoints="1"/>
            </p:cNvSpPr>
            <p:nvPr/>
          </p:nvSpPr>
          <p:spPr bwMode="auto">
            <a:xfrm>
              <a:off x="7065270" y="2543922"/>
              <a:ext cx="224322" cy="336570"/>
            </a:xfrm>
            <a:custGeom>
              <a:avLst/>
              <a:gdLst>
                <a:gd name="T0" fmla="*/ 67 w 533"/>
                <a:gd name="T1" fmla="*/ 133 h 800"/>
                <a:gd name="T2" fmla="*/ 467 w 533"/>
                <a:gd name="T3" fmla="*/ 133 h 800"/>
                <a:gd name="T4" fmla="*/ 467 w 533"/>
                <a:gd name="T5" fmla="*/ 666 h 800"/>
                <a:gd name="T6" fmla="*/ 67 w 533"/>
                <a:gd name="T7" fmla="*/ 666 h 800"/>
                <a:gd name="T8" fmla="*/ 67 w 533"/>
                <a:gd name="T9" fmla="*/ 133 h 800"/>
                <a:gd name="T10" fmla="*/ 500 w 533"/>
                <a:gd name="T11" fmla="*/ 0 h 800"/>
                <a:gd name="T12" fmla="*/ 33 w 533"/>
                <a:gd name="T13" fmla="*/ 0 h 800"/>
                <a:gd name="T14" fmla="*/ 0 w 533"/>
                <a:gd name="T15" fmla="*/ 33 h 800"/>
                <a:gd name="T16" fmla="*/ 0 w 533"/>
                <a:gd name="T17" fmla="*/ 766 h 800"/>
                <a:gd name="T18" fmla="*/ 33 w 533"/>
                <a:gd name="T19" fmla="*/ 800 h 800"/>
                <a:gd name="T20" fmla="*/ 500 w 533"/>
                <a:gd name="T21" fmla="*/ 800 h 800"/>
                <a:gd name="T22" fmla="*/ 533 w 533"/>
                <a:gd name="T23" fmla="*/ 766 h 800"/>
                <a:gd name="T24" fmla="*/ 533 w 533"/>
                <a:gd name="T25" fmla="*/ 33 h 800"/>
                <a:gd name="T26" fmla="*/ 500 w 533"/>
                <a:gd name="T2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800">
                  <a:moveTo>
                    <a:pt x="67" y="133"/>
                  </a:moveTo>
                  <a:lnTo>
                    <a:pt x="467" y="133"/>
                  </a:lnTo>
                  <a:lnTo>
                    <a:pt x="467" y="666"/>
                  </a:lnTo>
                  <a:lnTo>
                    <a:pt x="67" y="666"/>
                  </a:lnTo>
                  <a:lnTo>
                    <a:pt x="67" y="133"/>
                  </a:lnTo>
                  <a:close/>
                  <a:moveTo>
                    <a:pt x="500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lnTo>
                    <a:pt x="0" y="766"/>
                  </a:lnTo>
                  <a:cubicBezTo>
                    <a:pt x="0" y="785"/>
                    <a:pt x="15" y="800"/>
                    <a:pt x="33" y="800"/>
                  </a:cubicBezTo>
                  <a:lnTo>
                    <a:pt x="500" y="800"/>
                  </a:lnTo>
                  <a:cubicBezTo>
                    <a:pt x="518" y="800"/>
                    <a:pt x="533" y="785"/>
                    <a:pt x="533" y="766"/>
                  </a:cubicBezTo>
                  <a:lnTo>
                    <a:pt x="533" y="33"/>
                  </a:lnTo>
                  <a:cubicBezTo>
                    <a:pt x="533" y="15"/>
                    <a:pt x="518" y="0"/>
                    <a:pt x="500" y="0"/>
                  </a:cubicBezTo>
                </a:path>
              </a:pathLst>
            </a:custGeom>
            <a:solidFill>
              <a:srgbClr val="76C6E7"/>
            </a:solidFill>
            <a:ln>
              <a:noFill/>
            </a:ln>
            <a:extLst/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8595B"/>
                </a:solidFill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6381497" y="2285991"/>
              <a:ext cx="342943" cy="443040"/>
            </a:xfrm>
            <a:custGeom>
              <a:avLst/>
              <a:gdLst/>
              <a:ahLst/>
              <a:cxnLst>
                <a:cxn ang="0">
                  <a:pos x="535" y="1200"/>
                </a:cxn>
                <a:cxn ang="0">
                  <a:pos x="476" y="1259"/>
                </a:cxn>
                <a:cxn ang="0">
                  <a:pos x="535" y="1317"/>
                </a:cxn>
                <a:cxn ang="0">
                  <a:pos x="593" y="1259"/>
                </a:cxn>
                <a:cxn ang="0">
                  <a:pos x="535" y="1200"/>
                </a:cxn>
                <a:cxn ang="0">
                  <a:pos x="1021" y="0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0" y="1333"/>
                </a:cxn>
                <a:cxn ang="0">
                  <a:pos x="48" y="1381"/>
                </a:cxn>
                <a:cxn ang="0">
                  <a:pos x="1021" y="1381"/>
                </a:cxn>
                <a:cxn ang="0">
                  <a:pos x="1069" y="1333"/>
                </a:cxn>
                <a:cxn ang="0">
                  <a:pos x="1069" y="48"/>
                </a:cxn>
                <a:cxn ang="0">
                  <a:pos x="1021" y="0"/>
                </a:cxn>
                <a:cxn ang="0">
                  <a:pos x="445" y="77"/>
                </a:cxn>
                <a:cxn ang="0">
                  <a:pos x="625" y="77"/>
                </a:cxn>
                <a:cxn ang="0">
                  <a:pos x="632" y="84"/>
                </a:cxn>
                <a:cxn ang="0">
                  <a:pos x="625" y="91"/>
                </a:cxn>
                <a:cxn ang="0">
                  <a:pos x="445" y="91"/>
                </a:cxn>
                <a:cxn ang="0">
                  <a:pos x="437" y="84"/>
                </a:cxn>
                <a:cxn ang="0">
                  <a:pos x="445" y="77"/>
                </a:cxn>
                <a:cxn ang="0">
                  <a:pos x="535" y="1333"/>
                </a:cxn>
                <a:cxn ang="0">
                  <a:pos x="460" y="1259"/>
                </a:cxn>
                <a:cxn ang="0">
                  <a:pos x="535" y="1184"/>
                </a:cxn>
                <a:cxn ang="0">
                  <a:pos x="609" y="1259"/>
                </a:cxn>
                <a:cxn ang="0">
                  <a:pos x="535" y="1333"/>
                </a:cxn>
                <a:cxn ang="0">
                  <a:pos x="989" y="1135"/>
                </a:cxn>
                <a:cxn ang="0">
                  <a:pos x="80" y="1135"/>
                </a:cxn>
                <a:cxn ang="0">
                  <a:pos x="80" y="156"/>
                </a:cxn>
                <a:cxn ang="0">
                  <a:pos x="989" y="156"/>
                </a:cxn>
                <a:cxn ang="0">
                  <a:pos x="989" y="1135"/>
                </a:cxn>
              </a:cxnLst>
              <a:rect l="0" t="0" r="r" b="b"/>
              <a:pathLst>
                <a:path w="1069" h="1381">
                  <a:moveTo>
                    <a:pt x="535" y="1200"/>
                  </a:moveTo>
                  <a:cubicBezTo>
                    <a:pt x="502" y="1200"/>
                    <a:pt x="476" y="1226"/>
                    <a:pt x="476" y="1259"/>
                  </a:cubicBezTo>
                  <a:cubicBezTo>
                    <a:pt x="476" y="1291"/>
                    <a:pt x="502" y="1317"/>
                    <a:pt x="535" y="1317"/>
                  </a:cubicBezTo>
                  <a:cubicBezTo>
                    <a:pt x="567" y="1317"/>
                    <a:pt x="593" y="1291"/>
                    <a:pt x="593" y="1259"/>
                  </a:cubicBezTo>
                  <a:cubicBezTo>
                    <a:pt x="593" y="1226"/>
                    <a:pt x="567" y="1200"/>
                    <a:pt x="535" y="1200"/>
                  </a:cubicBezTo>
                  <a:close/>
                  <a:moveTo>
                    <a:pt x="102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333"/>
                    <a:pt x="0" y="1333"/>
                    <a:pt x="0" y="1333"/>
                  </a:cubicBezTo>
                  <a:cubicBezTo>
                    <a:pt x="0" y="1360"/>
                    <a:pt x="21" y="1381"/>
                    <a:pt x="48" y="1381"/>
                  </a:cubicBezTo>
                  <a:cubicBezTo>
                    <a:pt x="1021" y="1381"/>
                    <a:pt x="1021" y="1381"/>
                    <a:pt x="1021" y="1381"/>
                  </a:cubicBezTo>
                  <a:cubicBezTo>
                    <a:pt x="1048" y="1381"/>
                    <a:pt x="1069" y="1360"/>
                    <a:pt x="1069" y="1333"/>
                  </a:cubicBezTo>
                  <a:cubicBezTo>
                    <a:pt x="1069" y="48"/>
                    <a:pt x="1069" y="48"/>
                    <a:pt x="1069" y="48"/>
                  </a:cubicBezTo>
                  <a:cubicBezTo>
                    <a:pt x="1069" y="21"/>
                    <a:pt x="1048" y="0"/>
                    <a:pt x="1021" y="0"/>
                  </a:cubicBezTo>
                  <a:close/>
                  <a:moveTo>
                    <a:pt x="445" y="77"/>
                  </a:moveTo>
                  <a:cubicBezTo>
                    <a:pt x="625" y="77"/>
                    <a:pt x="625" y="77"/>
                    <a:pt x="625" y="77"/>
                  </a:cubicBezTo>
                  <a:cubicBezTo>
                    <a:pt x="630" y="77"/>
                    <a:pt x="632" y="80"/>
                    <a:pt x="632" y="84"/>
                  </a:cubicBezTo>
                  <a:cubicBezTo>
                    <a:pt x="632" y="88"/>
                    <a:pt x="630" y="91"/>
                    <a:pt x="625" y="91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1" y="91"/>
                    <a:pt x="437" y="88"/>
                    <a:pt x="437" y="84"/>
                  </a:cubicBezTo>
                  <a:cubicBezTo>
                    <a:pt x="437" y="80"/>
                    <a:pt x="441" y="77"/>
                    <a:pt x="445" y="77"/>
                  </a:cubicBezTo>
                  <a:close/>
                  <a:moveTo>
                    <a:pt x="535" y="1333"/>
                  </a:moveTo>
                  <a:cubicBezTo>
                    <a:pt x="493" y="1333"/>
                    <a:pt x="460" y="1300"/>
                    <a:pt x="460" y="1259"/>
                  </a:cubicBezTo>
                  <a:cubicBezTo>
                    <a:pt x="460" y="1217"/>
                    <a:pt x="493" y="1184"/>
                    <a:pt x="535" y="1184"/>
                  </a:cubicBezTo>
                  <a:cubicBezTo>
                    <a:pt x="576" y="1184"/>
                    <a:pt x="609" y="1217"/>
                    <a:pt x="609" y="1259"/>
                  </a:cubicBezTo>
                  <a:cubicBezTo>
                    <a:pt x="609" y="1300"/>
                    <a:pt x="576" y="1333"/>
                    <a:pt x="535" y="1333"/>
                  </a:cubicBezTo>
                  <a:close/>
                  <a:moveTo>
                    <a:pt x="989" y="1135"/>
                  </a:moveTo>
                  <a:cubicBezTo>
                    <a:pt x="80" y="1135"/>
                    <a:pt x="80" y="1135"/>
                    <a:pt x="80" y="1135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989" y="156"/>
                    <a:pt x="989" y="156"/>
                    <a:pt x="989" y="156"/>
                  </a:cubicBezTo>
                  <a:lnTo>
                    <a:pt x="989" y="1135"/>
                  </a:lnTo>
                  <a:close/>
                </a:path>
              </a:pathLst>
            </a:custGeom>
            <a:solidFill>
              <a:srgbClr val="76C6E7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1">
                <a:defRPr/>
              </a:pPr>
              <a:endParaRPr lang="en-US" kern="0" dirty="0">
                <a:solidFill>
                  <a:srgbClr val="58595B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355143" y="1808795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784899" y="1377582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002267" y="2886832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45618" y="4171650"/>
            <a:ext cx="1712131" cy="1217506"/>
            <a:chOff x="1146147" y="2422677"/>
            <a:chExt cx="1712131" cy="1217506"/>
          </a:xfrm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1146147" y="2616316"/>
              <a:ext cx="916908" cy="916908"/>
            </a:xfrm>
            <a:custGeom>
              <a:avLst/>
              <a:gdLst>
                <a:gd name="T0" fmla="*/ 810 w 1244"/>
                <a:gd name="T1" fmla="*/ 803 h 1244"/>
                <a:gd name="T2" fmla="*/ 736 w 1244"/>
                <a:gd name="T3" fmla="*/ 466 h 1244"/>
                <a:gd name="T4" fmla="*/ 677 w 1244"/>
                <a:gd name="T5" fmla="*/ 501 h 1244"/>
                <a:gd name="T6" fmla="*/ 716 w 1244"/>
                <a:gd name="T7" fmla="*/ 745 h 1244"/>
                <a:gd name="T8" fmla="*/ 677 w 1244"/>
                <a:gd name="T9" fmla="*/ 501 h 1244"/>
                <a:gd name="T10" fmla="*/ 980 w 1244"/>
                <a:gd name="T11" fmla="*/ 909 h 1244"/>
                <a:gd name="T12" fmla="*/ 837 w 1244"/>
                <a:gd name="T13" fmla="*/ 407 h 1244"/>
                <a:gd name="T14" fmla="*/ 260 w 1244"/>
                <a:gd name="T15" fmla="*/ 320 h 1244"/>
                <a:gd name="T16" fmla="*/ 398 w 1244"/>
                <a:gd name="T17" fmla="*/ 820 h 1244"/>
                <a:gd name="T18" fmla="*/ 260 w 1244"/>
                <a:gd name="T19" fmla="*/ 320 h 1244"/>
                <a:gd name="T20" fmla="*/ 426 w 1244"/>
                <a:gd name="T21" fmla="*/ 804 h 1244"/>
                <a:gd name="T22" fmla="*/ 503 w 1244"/>
                <a:gd name="T23" fmla="*/ 468 h 1244"/>
                <a:gd name="T24" fmla="*/ 524 w 1244"/>
                <a:gd name="T25" fmla="*/ 746 h 1244"/>
                <a:gd name="T26" fmla="*/ 563 w 1244"/>
                <a:gd name="T27" fmla="*/ 501 h 1244"/>
                <a:gd name="T28" fmla="*/ 524 w 1244"/>
                <a:gd name="T29" fmla="*/ 746 h 1244"/>
                <a:gd name="T30" fmla="*/ 37 w 1244"/>
                <a:gd name="T31" fmla="*/ 410 h 1244"/>
                <a:gd name="T32" fmla="*/ 37 w 1244"/>
                <a:gd name="T33" fmla="*/ 834 h 1244"/>
                <a:gd name="T34" fmla="*/ 230 w 1244"/>
                <a:gd name="T35" fmla="*/ 909 h 1244"/>
                <a:gd name="T36" fmla="*/ 162 w 1244"/>
                <a:gd name="T37" fmla="*/ 306 h 1244"/>
                <a:gd name="T38" fmla="*/ 1082 w 1244"/>
                <a:gd name="T39" fmla="*/ 306 h 1244"/>
                <a:gd name="T40" fmla="*/ 1006 w 1244"/>
                <a:gd name="T41" fmla="*/ 909 h 1244"/>
                <a:gd name="T42" fmla="*/ 1174 w 1244"/>
                <a:gd name="T43" fmla="*/ 909 h 1244"/>
                <a:gd name="T44" fmla="*/ 1244 w 1244"/>
                <a:gd name="T45" fmla="*/ 622 h 1244"/>
                <a:gd name="T46" fmla="*/ 1158 w 1244"/>
                <a:gd name="T47" fmla="*/ 306 h 1244"/>
                <a:gd name="T48" fmla="*/ 1105 w 1244"/>
                <a:gd name="T49" fmla="*/ 230 h 1244"/>
                <a:gd name="T50" fmla="*/ 622 w 1244"/>
                <a:gd name="T51" fmla="*/ 0 h 1244"/>
                <a:gd name="T52" fmla="*/ 337 w 1244"/>
                <a:gd name="T53" fmla="*/ 69 h 1244"/>
                <a:gd name="T54" fmla="*/ 319 w 1244"/>
                <a:gd name="T55" fmla="*/ 79 h 1244"/>
                <a:gd name="T56" fmla="*/ 86 w 1244"/>
                <a:gd name="T57" fmla="*/ 306 h 1244"/>
                <a:gd name="T58" fmla="*/ 653 w 1244"/>
                <a:gd name="T59" fmla="*/ 724 h 1244"/>
                <a:gd name="T60" fmla="*/ 257 w 1244"/>
                <a:gd name="T61" fmla="*/ 949 h 1244"/>
                <a:gd name="T62" fmla="*/ 622 w 1244"/>
                <a:gd name="T63" fmla="*/ 1244 h 1244"/>
                <a:gd name="T64" fmla="*/ 983 w 1244"/>
                <a:gd name="T65" fmla="*/ 949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4" h="1244">
                  <a:moveTo>
                    <a:pt x="810" y="422"/>
                  </a:moveTo>
                  <a:cubicBezTo>
                    <a:pt x="810" y="803"/>
                    <a:pt x="810" y="803"/>
                    <a:pt x="810" y="803"/>
                  </a:cubicBezTo>
                  <a:cubicBezTo>
                    <a:pt x="736" y="757"/>
                    <a:pt x="736" y="757"/>
                    <a:pt x="736" y="757"/>
                  </a:cubicBezTo>
                  <a:cubicBezTo>
                    <a:pt x="736" y="466"/>
                    <a:pt x="736" y="466"/>
                    <a:pt x="736" y="466"/>
                  </a:cubicBezTo>
                  <a:lnTo>
                    <a:pt x="810" y="422"/>
                  </a:lnTo>
                  <a:close/>
                  <a:moveTo>
                    <a:pt x="677" y="501"/>
                  </a:moveTo>
                  <a:cubicBezTo>
                    <a:pt x="677" y="721"/>
                    <a:pt x="677" y="721"/>
                    <a:pt x="677" y="721"/>
                  </a:cubicBezTo>
                  <a:cubicBezTo>
                    <a:pt x="716" y="745"/>
                    <a:pt x="716" y="745"/>
                    <a:pt x="716" y="745"/>
                  </a:cubicBezTo>
                  <a:cubicBezTo>
                    <a:pt x="716" y="477"/>
                    <a:pt x="716" y="477"/>
                    <a:pt x="716" y="477"/>
                  </a:cubicBezTo>
                  <a:lnTo>
                    <a:pt x="677" y="501"/>
                  </a:lnTo>
                  <a:close/>
                  <a:moveTo>
                    <a:pt x="837" y="819"/>
                  </a:moveTo>
                  <a:cubicBezTo>
                    <a:pt x="980" y="909"/>
                    <a:pt x="980" y="909"/>
                    <a:pt x="980" y="909"/>
                  </a:cubicBezTo>
                  <a:cubicBezTo>
                    <a:pt x="980" y="320"/>
                    <a:pt x="980" y="320"/>
                    <a:pt x="980" y="320"/>
                  </a:cubicBezTo>
                  <a:cubicBezTo>
                    <a:pt x="837" y="407"/>
                    <a:pt x="837" y="407"/>
                    <a:pt x="837" y="407"/>
                  </a:cubicBezTo>
                  <a:lnTo>
                    <a:pt x="837" y="819"/>
                  </a:lnTo>
                  <a:close/>
                  <a:moveTo>
                    <a:pt x="260" y="320"/>
                  </a:moveTo>
                  <a:cubicBezTo>
                    <a:pt x="260" y="909"/>
                    <a:pt x="260" y="909"/>
                    <a:pt x="260" y="909"/>
                  </a:cubicBezTo>
                  <a:cubicBezTo>
                    <a:pt x="398" y="820"/>
                    <a:pt x="398" y="820"/>
                    <a:pt x="398" y="820"/>
                  </a:cubicBezTo>
                  <a:cubicBezTo>
                    <a:pt x="398" y="405"/>
                    <a:pt x="398" y="405"/>
                    <a:pt x="398" y="405"/>
                  </a:cubicBezTo>
                  <a:lnTo>
                    <a:pt x="260" y="320"/>
                  </a:lnTo>
                  <a:close/>
                  <a:moveTo>
                    <a:pt x="426" y="421"/>
                  </a:moveTo>
                  <a:cubicBezTo>
                    <a:pt x="426" y="804"/>
                    <a:pt x="426" y="804"/>
                    <a:pt x="426" y="804"/>
                  </a:cubicBezTo>
                  <a:cubicBezTo>
                    <a:pt x="503" y="755"/>
                    <a:pt x="503" y="755"/>
                    <a:pt x="503" y="755"/>
                  </a:cubicBezTo>
                  <a:cubicBezTo>
                    <a:pt x="503" y="468"/>
                    <a:pt x="503" y="468"/>
                    <a:pt x="503" y="468"/>
                  </a:cubicBezTo>
                  <a:lnTo>
                    <a:pt x="426" y="421"/>
                  </a:lnTo>
                  <a:close/>
                  <a:moveTo>
                    <a:pt x="524" y="746"/>
                  </a:moveTo>
                  <a:cubicBezTo>
                    <a:pt x="563" y="721"/>
                    <a:pt x="563" y="721"/>
                    <a:pt x="563" y="721"/>
                  </a:cubicBezTo>
                  <a:cubicBezTo>
                    <a:pt x="563" y="501"/>
                    <a:pt x="563" y="501"/>
                    <a:pt x="563" y="501"/>
                  </a:cubicBezTo>
                  <a:cubicBezTo>
                    <a:pt x="524" y="477"/>
                    <a:pt x="524" y="477"/>
                    <a:pt x="524" y="477"/>
                  </a:cubicBezTo>
                  <a:lnTo>
                    <a:pt x="524" y="746"/>
                  </a:lnTo>
                  <a:close/>
                  <a:moveTo>
                    <a:pt x="86" y="306"/>
                  </a:moveTo>
                  <a:cubicBezTo>
                    <a:pt x="67" y="339"/>
                    <a:pt x="50" y="373"/>
                    <a:pt x="37" y="410"/>
                  </a:cubicBezTo>
                  <a:cubicBezTo>
                    <a:pt x="13" y="476"/>
                    <a:pt x="0" y="547"/>
                    <a:pt x="0" y="622"/>
                  </a:cubicBezTo>
                  <a:cubicBezTo>
                    <a:pt x="0" y="696"/>
                    <a:pt x="13" y="768"/>
                    <a:pt x="37" y="834"/>
                  </a:cubicBezTo>
                  <a:cubicBezTo>
                    <a:pt x="46" y="860"/>
                    <a:pt x="58" y="885"/>
                    <a:pt x="70" y="909"/>
                  </a:cubicBezTo>
                  <a:cubicBezTo>
                    <a:pt x="70" y="909"/>
                    <a:pt x="230" y="909"/>
                    <a:pt x="230" y="909"/>
                  </a:cubicBezTo>
                  <a:cubicBezTo>
                    <a:pt x="230" y="306"/>
                    <a:pt x="230" y="306"/>
                    <a:pt x="230" y="306"/>
                  </a:cubicBezTo>
                  <a:cubicBezTo>
                    <a:pt x="162" y="306"/>
                    <a:pt x="162" y="306"/>
                    <a:pt x="162" y="306"/>
                  </a:cubicBezTo>
                  <a:cubicBezTo>
                    <a:pt x="262" y="159"/>
                    <a:pt x="431" y="62"/>
                    <a:pt x="622" y="62"/>
                  </a:cubicBezTo>
                  <a:cubicBezTo>
                    <a:pt x="813" y="62"/>
                    <a:pt x="982" y="159"/>
                    <a:pt x="1082" y="306"/>
                  </a:cubicBezTo>
                  <a:cubicBezTo>
                    <a:pt x="1006" y="306"/>
                    <a:pt x="1006" y="306"/>
                    <a:pt x="1006" y="306"/>
                  </a:cubicBezTo>
                  <a:cubicBezTo>
                    <a:pt x="1006" y="909"/>
                    <a:pt x="1006" y="909"/>
                    <a:pt x="1006" y="909"/>
                  </a:cubicBezTo>
                  <a:cubicBezTo>
                    <a:pt x="1174" y="909"/>
                    <a:pt x="1174" y="909"/>
                    <a:pt x="1174" y="909"/>
                  </a:cubicBezTo>
                  <a:cubicBezTo>
                    <a:pt x="1174" y="909"/>
                    <a:pt x="1174" y="909"/>
                    <a:pt x="1174" y="909"/>
                  </a:cubicBezTo>
                  <a:cubicBezTo>
                    <a:pt x="1183" y="891"/>
                    <a:pt x="1191" y="874"/>
                    <a:pt x="1199" y="855"/>
                  </a:cubicBezTo>
                  <a:cubicBezTo>
                    <a:pt x="1228" y="783"/>
                    <a:pt x="1244" y="704"/>
                    <a:pt x="1244" y="622"/>
                  </a:cubicBezTo>
                  <a:cubicBezTo>
                    <a:pt x="1244" y="539"/>
                    <a:pt x="1228" y="460"/>
                    <a:pt x="1199" y="388"/>
                  </a:cubicBezTo>
                  <a:cubicBezTo>
                    <a:pt x="1187" y="360"/>
                    <a:pt x="1173" y="332"/>
                    <a:pt x="1158" y="306"/>
                  </a:cubicBezTo>
                  <a:cubicBezTo>
                    <a:pt x="1143" y="281"/>
                    <a:pt x="1126" y="257"/>
                    <a:pt x="1108" y="234"/>
                  </a:cubicBezTo>
                  <a:cubicBezTo>
                    <a:pt x="1107" y="233"/>
                    <a:pt x="1106" y="232"/>
                    <a:pt x="1105" y="230"/>
                  </a:cubicBezTo>
                  <a:cubicBezTo>
                    <a:pt x="1104" y="229"/>
                    <a:pt x="1103" y="227"/>
                    <a:pt x="1102" y="226"/>
                  </a:cubicBezTo>
                  <a:cubicBezTo>
                    <a:pt x="987" y="88"/>
                    <a:pt x="815" y="0"/>
                    <a:pt x="622" y="0"/>
                  </a:cubicBezTo>
                  <a:cubicBezTo>
                    <a:pt x="520" y="0"/>
                    <a:pt x="424" y="25"/>
                    <a:pt x="339" y="68"/>
                  </a:cubicBezTo>
                  <a:cubicBezTo>
                    <a:pt x="338" y="68"/>
                    <a:pt x="338" y="68"/>
                    <a:pt x="337" y="69"/>
                  </a:cubicBezTo>
                  <a:cubicBezTo>
                    <a:pt x="334" y="71"/>
                    <a:pt x="330" y="73"/>
                    <a:pt x="326" y="74"/>
                  </a:cubicBezTo>
                  <a:cubicBezTo>
                    <a:pt x="324" y="76"/>
                    <a:pt x="321" y="77"/>
                    <a:pt x="319" y="79"/>
                  </a:cubicBezTo>
                  <a:cubicBezTo>
                    <a:pt x="318" y="79"/>
                    <a:pt x="318" y="79"/>
                    <a:pt x="318" y="79"/>
                  </a:cubicBezTo>
                  <a:cubicBezTo>
                    <a:pt x="222" y="133"/>
                    <a:pt x="142" y="211"/>
                    <a:pt x="86" y="306"/>
                  </a:cubicBezTo>
                  <a:close/>
                  <a:moveTo>
                    <a:pt x="983" y="949"/>
                  </a:moveTo>
                  <a:cubicBezTo>
                    <a:pt x="653" y="724"/>
                    <a:pt x="653" y="724"/>
                    <a:pt x="653" y="724"/>
                  </a:cubicBezTo>
                  <a:cubicBezTo>
                    <a:pt x="587" y="724"/>
                    <a:pt x="587" y="724"/>
                    <a:pt x="587" y="724"/>
                  </a:cubicBezTo>
                  <a:cubicBezTo>
                    <a:pt x="257" y="949"/>
                    <a:pt x="257" y="949"/>
                    <a:pt x="257" y="949"/>
                  </a:cubicBezTo>
                  <a:cubicBezTo>
                    <a:pt x="91" y="949"/>
                    <a:pt x="91" y="949"/>
                    <a:pt x="91" y="949"/>
                  </a:cubicBezTo>
                  <a:cubicBezTo>
                    <a:pt x="200" y="1128"/>
                    <a:pt x="397" y="1244"/>
                    <a:pt x="622" y="1244"/>
                  </a:cubicBezTo>
                  <a:cubicBezTo>
                    <a:pt x="846" y="1244"/>
                    <a:pt x="1041" y="1126"/>
                    <a:pt x="1151" y="949"/>
                  </a:cubicBezTo>
                  <a:lnTo>
                    <a:pt x="983" y="949"/>
                  </a:lnTo>
                  <a:close/>
                </a:path>
              </a:pathLst>
            </a:custGeom>
            <a:solidFill>
              <a:srgbClr val="1BA0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2245570" y="2422677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518590" y="2704451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2551924" y="3088770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245570" y="3333829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1153477" y="2624775"/>
              <a:ext cx="896112" cy="896112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25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437" y="1836085"/>
            <a:ext cx="5803212" cy="2952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“The Big Data technology and services market will grow at a 26.4% compound annual growth rate (CAGR) to $41.5 billion through 2018, or about six times the growth rate of the overall information technology market.” IDC.</a:t>
            </a:r>
          </a:p>
          <a:p>
            <a:endParaRPr lang="en-US" dirty="0"/>
          </a:p>
          <a:p>
            <a:r>
              <a:rPr lang="en-US" dirty="0"/>
              <a:t>Global spending on Big Data will grow at a CAGR of 46% between 2015 and 2020. Big Data revenue will reach almost $190 Billion by the end of 2020” Mind Commerce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82" y="1748712"/>
            <a:ext cx="5243431" cy="339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300" y="5287233"/>
            <a:ext cx="11092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Big Data will continue to represent a fast-growing multibillion-dollar worldwide opportunity for the next five years. IDC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807" y="1072852"/>
            <a:ext cx="10072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Analysts forecast continued growth in the big data market</a:t>
            </a:r>
          </a:p>
        </p:txBody>
      </p:sp>
    </p:spTree>
    <p:extLst>
      <p:ext uri="{BB962C8B-B14F-4D97-AF65-F5344CB8AC3E}">
        <p14:creationId xmlns:p14="http://schemas.microsoft.com/office/powerpoint/2010/main" val="181191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Age of Analytics: Competing in a data-driven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3034" y="2967335"/>
            <a:ext cx="7399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www.mckinsey.com</a:t>
            </a:r>
            <a:r>
              <a:rPr lang="en-US" dirty="0"/>
              <a:t>/business-functions/</a:t>
            </a:r>
            <a:r>
              <a:rPr lang="en-US" dirty="0" err="1"/>
              <a:t>mckinsey</a:t>
            </a:r>
            <a:r>
              <a:rPr lang="en-US" dirty="0"/>
              <a:t>-analytics/our-insights/the-age-of-analytics-competing-in-a-data-driven-world</a:t>
            </a:r>
          </a:p>
        </p:txBody>
      </p:sp>
      <p:sp>
        <p:nvSpPr>
          <p:cNvPr id="7" name="Rectangle 6"/>
          <p:cNvSpPr/>
          <p:nvPr/>
        </p:nvSpPr>
        <p:spPr>
          <a:xfrm>
            <a:off x="417431" y="4946525"/>
            <a:ext cx="5251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Helvetica Neue" charset="0"/>
              </a:rPr>
              <a:t>Report</a:t>
            </a:r>
            <a:r>
              <a:rPr lang="en-US" b="1" u="sng" dirty="0" err="1">
                <a:latin typeface="Helvetica Neue" charset="0"/>
                <a:hlinkClick r:id="rId2"/>
              </a:rPr>
              <a:t>McKinsey</a:t>
            </a:r>
            <a:r>
              <a:rPr lang="en-US" b="1" u="sng" dirty="0">
                <a:latin typeface="Helvetica Neue" charset="0"/>
                <a:hlinkClick r:id="rId2"/>
              </a:rPr>
              <a:t> Global </a:t>
            </a:r>
            <a:r>
              <a:rPr lang="en-US" b="1" u="sng" dirty="0" err="1">
                <a:latin typeface="Helvetica Neue" charset="0"/>
                <a:hlinkClick r:id="rId2"/>
              </a:rPr>
              <a:t>Institute</a:t>
            </a:r>
            <a:r>
              <a:rPr lang="en-US" dirty="0" err="1"/>
              <a:t>December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48214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82" y="1617883"/>
            <a:ext cx="3046681" cy="2978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31018" y="1306731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Volume vs. Moore’s Law</a:t>
            </a:r>
          </a:p>
        </p:txBody>
      </p:sp>
      <p:sp>
        <p:nvSpPr>
          <p:cNvPr id="7" name="Rectangle 6"/>
          <p:cNvSpPr/>
          <p:nvPr/>
        </p:nvSpPr>
        <p:spPr>
          <a:xfrm>
            <a:off x="773723" y="1211478"/>
            <a:ext cx="827180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</a:rPr>
              <a:t>Houston, we have a problem!</a:t>
            </a:r>
            <a:endParaRPr lang="en-US" sz="4400" dirty="0"/>
          </a:p>
          <a:p>
            <a:pPr algn="ctr"/>
            <a:endParaRPr lang="en-US" dirty="0"/>
          </a:p>
          <a:p>
            <a:pPr algn="ctr"/>
            <a:r>
              <a:rPr lang="en-US" dirty="0"/>
              <a:t>IDC says Digital Universe will be 35 </a:t>
            </a:r>
            <a:r>
              <a:rPr lang="en-US" dirty="0" err="1"/>
              <a:t>Zettabytes</a:t>
            </a:r>
            <a:r>
              <a:rPr lang="en-US" dirty="0"/>
              <a:t> by 2020.</a:t>
            </a:r>
          </a:p>
          <a:p>
            <a:pPr algn="ctr"/>
            <a:r>
              <a:rPr lang="en-US" dirty="0"/>
              <a:t>1 </a:t>
            </a:r>
            <a:r>
              <a:rPr lang="en-US" dirty="0" err="1"/>
              <a:t>Zettabyte</a:t>
            </a:r>
            <a:r>
              <a:rPr lang="en-US" dirty="0"/>
              <a:t> = 1,000,000,000,000,000,000,000 bytes or 1 billion </a:t>
            </a:r>
            <a:r>
              <a:rPr lang="en-US" dirty="0" err="1"/>
              <a:t>terrabytes</a:t>
            </a:r>
            <a:endParaRPr lang="en-US" dirty="0"/>
          </a:p>
          <a:p>
            <a:pPr algn="ctr"/>
            <a:r>
              <a:rPr lang="en-US" dirty="0"/>
              <a:t>1 </a:t>
            </a:r>
            <a:r>
              <a:rPr lang="en-US" dirty="0" err="1"/>
              <a:t>Yottabyte</a:t>
            </a:r>
            <a:r>
              <a:rPr lang="en-US" dirty="0"/>
              <a:t> = 10</a:t>
            </a:r>
            <a:r>
              <a:rPr lang="en-US" baseline="30000" dirty="0"/>
              <a:t>24</a:t>
            </a:r>
            <a:r>
              <a:rPr lang="en-US" dirty="0"/>
              <a:t> bytes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9656" y="3956938"/>
            <a:ext cx="1022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“Data is the new gold”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(Open Data Initiative, European Commission. aim at opening up Public Sector Information)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6" y="5121044"/>
            <a:ext cx="2482182" cy="914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637" y="5022379"/>
            <a:ext cx="2020045" cy="10915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288" y="4765050"/>
            <a:ext cx="2439799" cy="1372387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Data: Double Edged Sword</a:t>
            </a:r>
          </a:p>
        </p:txBody>
      </p:sp>
    </p:spTree>
    <p:extLst>
      <p:ext uri="{BB962C8B-B14F-4D97-AF65-F5344CB8AC3E}">
        <p14:creationId xmlns:p14="http://schemas.microsoft.com/office/powerpoint/2010/main" val="160181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TextBox 17"/>
          <p:cNvSpPr txBox="1">
            <a:spLocks noChangeArrowheads="1"/>
          </p:cNvSpPr>
          <p:nvPr/>
        </p:nvSpPr>
        <p:spPr bwMode="auto">
          <a:xfrm>
            <a:off x="214039" y="2620936"/>
            <a:ext cx="286649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rgbClr val="800000"/>
                </a:solidFill>
              </a:rPr>
              <a:t>Social media and networks</a:t>
            </a:r>
          </a:p>
          <a:p>
            <a:pPr eaLnBrk="1" hangingPunct="1"/>
            <a:r>
              <a:rPr lang="en-US" altLang="ja-JP" sz="1600" dirty="0"/>
              <a:t>(all of us are generating data)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9101991" y="3525406"/>
            <a:ext cx="2954594" cy="2646617"/>
            <a:chOff x="3208761" y="1554107"/>
            <a:chExt cx="2606383" cy="2316753"/>
          </a:xfrm>
        </p:grpSpPr>
        <p:pic>
          <p:nvPicPr>
            <p:cNvPr id="513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644" y="1868931"/>
              <a:ext cx="994591" cy="67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011" y="1868931"/>
              <a:ext cx="800633" cy="67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715" y="2540220"/>
              <a:ext cx="984520" cy="74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8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761" y="1554107"/>
              <a:ext cx="691475" cy="968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9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7" y="2540220"/>
              <a:ext cx="1149067" cy="74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0" name="TextBox 18"/>
            <p:cNvSpPr txBox="1">
              <a:spLocks noChangeArrowheads="1"/>
            </p:cNvSpPr>
            <p:nvPr/>
          </p:nvSpPr>
          <p:spPr bwMode="auto">
            <a:xfrm>
              <a:off x="3447688" y="3358970"/>
              <a:ext cx="2367456" cy="511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>
                  <a:solidFill>
                    <a:srgbClr val="800000"/>
                  </a:solidFill>
                </a:rPr>
                <a:t>Scientific instruments</a:t>
              </a:r>
            </a:p>
            <a:p>
              <a:pPr algn="ctr" eaLnBrk="1" hangingPunct="1"/>
              <a:r>
                <a:rPr lang="en-US" altLang="ja-JP" sz="1600" dirty="0"/>
                <a:t>(collecting all sorts of data) </a:t>
              </a: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9000242" y="1357064"/>
            <a:ext cx="3058851" cy="1360203"/>
            <a:chOff x="6115278" y="1765168"/>
            <a:chExt cx="3058589" cy="1359543"/>
          </a:xfrm>
        </p:grpSpPr>
        <p:pic>
          <p:nvPicPr>
            <p:cNvPr id="5132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339" y="1765168"/>
              <a:ext cx="797063" cy="797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879" y="1766568"/>
              <a:ext cx="877460" cy="79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4" name="TextBox 19"/>
            <p:cNvSpPr txBox="1">
              <a:spLocks noChangeArrowheads="1"/>
            </p:cNvSpPr>
            <p:nvPr/>
          </p:nvSpPr>
          <p:spPr bwMode="auto">
            <a:xfrm>
              <a:off x="6115278" y="2540220"/>
              <a:ext cx="3058589" cy="58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>
                  <a:solidFill>
                    <a:srgbClr val="800000"/>
                  </a:solidFill>
                </a:rPr>
                <a:t>Mobile devices </a:t>
              </a:r>
            </a:p>
            <a:p>
              <a:pPr algn="ctr" eaLnBrk="1" hangingPunct="1"/>
              <a:r>
                <a:rPr lang="en-US" altLang="ja-JP" sz="1600" dirty="0"/>
                <a:t>(tracking all objects all the time)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26743" y="4535127"/>
            <a:ext cx="3162300" cy="1634225"/>
            <a:chOff x="5859696" y="3309848"/>
            <a:chExt cx="3161506" cy="1633465"/>
          </a:xfrm>
        </p:grpSpPr>
        <p:pic>
          <p:nvPicPr>
            <p:cNvPr id="5129" name="Pictur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63" y="3342524"/>
              <a:ext cx="1228536" cy="79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263" y="3309848"/>
              <a:ext cx="1426393" cy="80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1" name="TextBox 20"/>
            <p:cNvSpPr txBox="1">
              <a:spLocks noChangeArrowheads="1"/>
            </p:cNvSpPr>
            <p:nvPr/>
          </p:nvSpPr>
          <p:spPr bwMode="auto">
            <a:xfrm>
              <a:off x="5859696" y="4112703"/>
              <a:ext cx="3161506" cy="830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pPr algn="ctr" eaLnBrk="1" hangingPunct="1"/>
              <a:r>
                <a:rPr lang="en-US" altLang="ja-JP" sz="1600" dirty="0"/>
                <a:t>(measuring all kinds of data) </a:t>
              </a:r>
            </a:p>
          </p:txBody>
        </p:sp>
      </p:grpSp>
      <p:sp>
        <p:nvSpPr>
          <p:cNvPr id="512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6A00E9AC-E336-42C8-AB5B-6BDE2F9DB888}" type="slidenum">
              <a:rPr kumimoji="0" lang="en-US" altLang="ja-JP"/>
              <a:pPr eaLnBrk="1" hangingPunct="1"/>
              <a:t>7</a:t>
            </a:fld>
            <a:endParaRPr kumimoji="0" lang="en-US" altLang="ja-JP"/>
          </a:p>
        </p:txBody>
      </p:sp>
      <p:sp>
        <p:nvSpPr>
          <p:cNvPr id="24" name="Oval 23"/>
          <p:cNvSpPr/>
          <p:nvPr/>
        </p:nvSpPr>
        <p:spPr>
          <a:xfrm>
            <a:off x="3032995" y="3816077"/>
            <a:ext cx="5953245" cy="12637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1060" y="3835360"/>
            <a:ext cx="581607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Converging: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Big Data, Cloud Compute, Machine Learning  </a:t>
            </a:r>
          </a:p>
        </p:txBody>
      </p:sp>
      <p:pic>
        <p:nvPicPr>
          <p:cNvPr id="26" name="Picture 25" descr="personalized medicine 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04" y="1162712"/>
            <a:ext cx="2133422" cy="1401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94" y="1244082"/>
            <a:ext cx="2331918" cy="1320373"/>
          </a:xfrm>
          <a:prstGeom prst="rect">
            <a:avLst/>
          </a:prstGeom>
        </p:spPr>
      </p:pic>
      <p:sp>
        <p:nvSpPr>
          <p:cNvPr id="32" name="TextBox 19"/>
          <p:cNvSpPr txBox="1">
            <a:spLocks noChangeArrowheads="1"/>
          </p:cNvSpPr>
          <p:nvPr/>
        </p:nvSpPr>
        <p:spPr bwMode="auto">
          <a:xfrm>
            <a:off x="4445453" y="2580881"/>
            <a:ext cx="3262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rgbClr val="800000"/>
                </a:solidFill>
              </a:rPr>
              <a:t>Short Response at Large Scale 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Who is Generating Big Data?</a:t>
            </a:r>
          </a:p>
        </p:txBody>
      </p:sp>
    </p:spTree>
    <p:extLst>
      <p:ext uri="{BB962C8B-B14F-4D97-AF65-F5344CB8AC3E}">
        <p14:creationId xmlns:p14="http://schemas.microsoft.com/office/powerpoint/2010/main" val="80958789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Diverse Data Sources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41350488"/>
              </p:ext>
            </p:extLst>
          </p:nvPr>
        </p:nvGraphicFramePr>
        <p:xfrm>
          <a:off x="2319607" y="9334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56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082624"/>
            <a:ext cx="11820525" cy="5095875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~40 10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Pages at ~300 kilobytes each = 10 Petabytes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processes 24PB of data per day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AT&amp;T transfers 30PB of data per day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 trillion emails are sent per year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CERN’s Large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Collider (LHC) generates 15 PB a year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Radiology 69 Petabytes per year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Kilometer Array Telescope will be 100 Terabits/second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0975" y="134204"/>
            <a:ext cx="11820525" cy="799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 Data: By the Numbers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555" y="4519656"/>
            <a:ext cx="110511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“Big Data: The next frontier for innovation, competition, and productivity”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(McKinsey Global Institute)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“Data is the new gold”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(Open Data Initiative, European Commission. aim at opening up Public Sector Information)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0975" y="3931666"/>
            <a:ext cx="2951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Big Data slogans</a:t>
            </a:r>
          </a:p>
        </p:txBody>
      </p:sp>
    </p:spTree>
    <p:extLst>
      <p:ext uri="{BB962C8B-B14F-4D97-AF65-F5344CB8AC3E}">
        <p14:creationId xmlns:p14="http://schemas.microsoft.com/office/powerpoint/2010/main" val="11637924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8612</TotalTime>
  <Words>951</Words>
  <Application>Microsoft Office PowerPoint</Application>
  <PresentationFormat>Widescreen</PresentationFormat>
  <Paragraphs>207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MS PGothic</vt:lpstr>
      <vt:lpstr>MS PGothic</vt:lpstr>
      <vt:lpstr>PMingLiU</vt:lpstr>
      <vt:lpstr>Apple LiGothic Medium</vt:lpstr>
      <vt:lpstr>Arial</vt:lpstr>
      <vt:lpstr>Calibri</vt:lpstr>
      <vt:lpstr>Calibri Light</vt:lpstr>
      <vt:lpstr>Century Gothic</vt:lpstr>
      <vt:lpstr>CiscoSansTT</vt:lpstr>
      <vt:lpstr>Helvetica Neue</vt:lpstr>
      <vt:lpstr>Palatino Linotype</vt:lpstr>
      <vt:lpstr>Times New Roman</vt:lpstr>
      <vt:lpstr>Webdings</vt:lpstr>
      <vt:lpstr>Wingdings</vt:lpstr>
      <vt:lpstr>Retrospect</vt:lpstr>
      <vt:lpstr>Big Data Technology</vt:lpstr>
      <vt:lpstr>Outline</vt:lpstr>
      <vt:lpstr>The three Computing Trends</vt:lpstr>
      <vt:lpstr>Big Data Market</vt:lpstr>
      <vt:lpstr>The Age of Analytics: Competing in a data-driven world</vt:lpstr>
      <vt:lpstr>Big Data: Double Edged Sword</vt:lpstr>
      <vt:lpstr>Who is Generating Big Data?</vt:lpstr>
      <vt:lpstr>Diverse Data Sources</vt:lpstr>
      <vt:lpstr>PowerPoint Presentation</vt:lpstr>
      <vt:lpstr>Big Data: By the Numbers</vt:lpstr>
      <vt:lpstr>PowerPoint Presentation</vt:lpstr>
      <vt:lpstr>Analytics &amp; Automation Software Driving Insights to Action</vt:lpstr>
      <vt:lpstr>Answer: The Cloud Computing?</vt:lpstr>
      <vt:lpstr>Enabling Technologies</vt:lpstr>
      <vt:lpstr>Common Features of Cloud Providers</vt:lpstr>
      <vt:lpstr>Windows Azure</vt:lpstr>
      <vt:lpstr>Amazon EC2</vt:lpstr>
      <vt:lpstr>Google App Engine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Sindhura Avula</cp:lastModifiedBy>
  <cp:revision>324</cp:revision>
  <dcterms:created xsi:type="dcterms:W3CDTF">2015-01-31T16:20:13Z</dcterms:created>
  <dcterms:modified xsi:type="dcterms:W3CDTF">2018-04-09T15:55:10Z</dcterms:modified>
</cp:coreProperties>
</file>